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518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6FDB4-1144-4BE1-B09B-D74D2C5B9449}" type="datetimeFigureOut">
              <a:rPr lang="en-GB" smtClean="0"/>
              <a:t>04/07/2022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41CAA-3DDC-4CFA-ADA7-AF7F60DCBDB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2862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6FDB4-1144-4BE1-B09B-D74D2C5B9449}" type="datetimeFigureOut">
              <a:rPr lang="en-GB" smtClean="0"/>
              <a:t>04/07/2022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41CAA-3DDC-4CFA-ADA7-AF7F60DCBDB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322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6FDB4-1144-4BE1-B09B-D74D2C5B9449}" type="datetimeFigureOut">
              <a:rPr lang="en-GB" smtClean="0"/>
              <a:t>04/07/2022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41CAA-3DDC-4CFA-ADA7-AF7F60DCBDB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5045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6FDB4-1144-4BE1-B09B-D74D2C5B9449}" type="datetimeFigureOut">
              <a:rPr lang="en-GB" smtClean="0"/>
              <a:t>04/07/2022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41CAA-3DDC-4CFA-ADA7-AF7F60DCBDB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385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6FDB4-1144-4BE1-B09B-D74D2C5B9449}" type="datetimeFigureOut">
              <a:rPr lang="en-GB" smtClean="0"/>
              <a:t>04/07/2022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41CAA-3DDC-4CFA-ADA7-AF7F60DCBDB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32310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6FDB4-1144-4BE1-B09B-D74D2C5B9449}" type="datetimeFigureOut">
              <a:rPr lang="en-GB" smtClean="0"/>
              <a:t>04/07/2022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41CAA-3DDC-4CFA-ADA7-AF7F60DCBDB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0063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6FDB4-1144-4BE1-B09B-D74D2C5B9449}" type="datetimeFigureOut">
              <a:rPr lang="en-GB" smtClean="0"/>
              <a:t>04/07/2022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41CAA-3DDC-4CFA-ADA7-AF7F60DCBDB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1856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6FDB4-1144-4BE1-B09B-D74D2C5B9449}" type="datetimeFigureOut">
              <a:rPr lang="en-GB" smtClean="0"/>
              <a:t>04/07/2022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41CAA-3DDC-4CFA-ADA7-AF7F60DCBDB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48060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6FDB4-1144-4BE1-B09B-D74D2C5B9449}" type="datetimeFigureOut">
              <a:rPr lang="en-GB" smtClean="0"/>
              <a:t>04/07/2022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41CAA-3DDC-4CFA-ADA7-AF7F60DCBDB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9257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6FDB4-1144-4BE1-B09B-D74D2C5B9449}" type="datetimeFigureOut">
              <a:rPr lang="en-GB" smtClean="0"/>
              <a:t>04/07/2022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41CAA-3DDC-4CFA-ADA7-AF7F60DCBDB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29925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06FDB4-1144-4BE1-B09B-D74D2C5B9449}" type="datetimeFigureOut">
              <a:rPr lang="en-GB" smtClean="0"/>
              <a:t>04/07/2022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41CAA-3DDC-4CFA-ADA7-AF7F60DCBDB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3177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6FDB4-1144-4BE1-B09B-D74D2C5B9449}" type="datetimeFigureOut">
              <a:rPr lang="en-GB" smtClean="0"/>
              <a:t>04/07/2022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A41CAA-3DDC-4CFA-ADA7-AF7F60DCBDB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87970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Welcome to Ashgate Primary School Early Years Foundation Stage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C:\Users\teacher\Pictures\camera 21 april 2016\104PHOTO\SAM_031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893847"/>
            <a:ext cx="2088232" cy="169539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C:\Users\teacher\Desktop\SAM_1279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893846"/>
            <a:ext cx="2160239" cy="1695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C:\Users\teacher\Pictures\camera 21 april 2016\104PHOTO\SAM_0310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893847"/>
            <a:ext cx="2139439" cy="1695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7" name="Picture 3" descr="C:\Users\teacher\Desktop\letter heading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60649"/>
            <a:ext cx="1822126" cy="1942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0187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466730"/>
          </a:xfrm>
        </p:spPr>
        <p:txBody>
          <a:bodyPr>
            <a:normAutofit/>
          </a:bodyPr>
          <a:lstStyle/>
          <a:p>
            <a:r>
              <a:rPr lang="en-GB" dirty="0" smtClean="0"/>
              <a:t>Introductions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sz="4000" dirty="0" smtClean="0"/>
              <a:t>Head Teacher: Mr Seargent</a:t>
            </a:r>
            <a:br>
              <a:rPr lang="en-GB" sz="4000" dirty="0" smtClean="0"/>
            </a:br>
            <a:r>
              <a:rPr lang="en-GB" sz="4000" dirty="0" smtClean="0"/>
              <a:t>Deputy Head Teacher: Mrs Forte</a:t>
            </a:r>
            <a:br>
              <a:rPr lang="en-GB" sz="4000" dirty="0" smtClean="0"/>
            </a:br>
            <a:r>
              <a:rPr lang="en-GB" sz="4000" dirty="0" smtClean="0"/>
              <a:t>Business Manager: Mrs Warburton</a:t>
            </a:r>
            <a:br>
              <a:rPr lang="en-GB" sz="4000" dirty="0" smtClean="0"/>
            </a:br>
            <a:r>
              <a:rPr lang="en-GB" sz="4000" dirty="0" smtClean="0"/>
              <a:t>Class Teacher: Ms </a:t>
            </a:r>
            <a:r>
              <a:rPr lang="en-GB" sz="4000" dirty="0" err="1" smtClean="0"/>
              <a:t>Vobes</a:t>
            </a:r>
            <a:r>
              <a:rPr lang="en-GB" sz="4000" dirty="0" smtClean="0"/>
              <a:t/>
            </a:r>
            <a:br>
              <a:rPr lang="en-GB" sz="4000" dirty="0" smtClean="0"/>
            </a:br>
            <a:r>
              <a:rPr lang="en-GB" sz="4000" dirty="0" smtClean="0"/>
              <a:t>Class Teacher: Mrs Winfield</a:t>
            </a:r>
            <a:br>
              <a:rPr lang="en-GB" sz="4000" dirty="0" smtClean="0"/>
            </a:br>
            <a:r>
              <a:rPr lang="en-GB" sz="4000" dirty="0" smtClean="0"/>
              <a:t/>
            </a:r>
            <a:br>
              <a:rPr lang="en-GB" sz="4000" dirty="0" smtClean="0"/>
            </a:br>
            <a:r>
              <a:rPr lang="en-GB" sz="4000" dirty="0" smtClean="0"/>
              <a:t>                              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95233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476672"/>
            <a:ext cx="7772400" cy="1470025"/>
          </a:xfrm>
        </p:spPr>
        <p:txBody>
          <a:bodyPr/>
          <a:lstStyle/>
          <a:p>
            <a:r>
              <a:rPr lang="en-GB" dirty="0" smtClean="0"/>
              <a:t>How the </a:t>
            </a:r>
            <a:r>
              <a:rPr lang="en-GB" dirty="0" smtClean="0"/>
              <a:t>staggered start</a:t>
            </a:r>
            <a:r>
              <a:rPr lang="en-GB" dirty="0" smtClean="0"/>
              <a:t> </a:t>
            </a:r>
            <a:r>
              <a:rPr lang="en-GB" dirty="0" smtClean="0"/>
              <a:t>is organised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9592" y="1844824"/>
            <a:ext cx="7416824" cy="3793976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Each class will do a mixture of morning sessions and afternoon </a:t>
            </a:r>
            <a:r>
              <a:rPr lang="en-GB" dirty="0" smtClean="0"/>
              <a:t>sessions in </a:t>
            </a:r>
            <a:r>
              <a:rPr lang="en-GB" dirty="0" smtClean="0"/>
              <a:t>their</a:t>
            </a:r>
            <a:r>
              <a:rPr lang="en-GB" dirty="0" smtClean="0"/>
              <a:t> class </a:t>
            </a:r>
            <a:r>
              <a:rPr lang="en-GB" dirty="0" smtClean="0"/>
              <a:t>group.</a:t>
            </a:r>
          </a:p>
          <a:p>
            <a:r>
              <a:rPr lang="en-GB" dirty="0" smtClean="0"/>
              <a:t> The children will attend part time over the first </a:t>
            </a:r>
            <a:r>
              <a:rPr lang="en-GB" dirty="0" smtClean="0"/>
              <a:t>week </a:t>
            </a:r>
            <a:r>
              <a:rPr lang="en-GB" dirty="0" smtClean="0"/>
              <a:t>of term - week beginning Monday </a:t>
            </a:r>
            <a:r>
              <a:rPr lang="en-GB" dirty="0" smtClean="0"/>
              <a:t>5</a:t>
            </a:r>
            <a:r>
              <a:rPr lang="en-GB" baseline="30000" dirty="0" smtClean="0"/>
              <a:t>th</a:t>
            </a:r>
            <a:r>
              <a:rPr lang="en-GB" dirty="0" smtClean="0"/>
              <a:t> September</a:t>
            </a:r>
            <a:endParaRPr lang="en-GB" dirty="0"/>
          </a:p>
          <a:p>
            <a:r>
              <a:rPr lang="en-GB" dirty="0" smtClean="0"/>
              <a:t>From </a:t>
            </a:r>
            <a:r>
              <a:rPr lang="en-GB" dirty="0" smtClean="0"/>
              <a:t>Fri</a:t>
            </a:r>
            <a:r>
              <a:rPr lang="en-GB" dirty="0" smtClean="0"/>
              <a:t>day </a:t>
            </a:r>
            <a:r>
              <a:rPr lang="en-GB" dirty="0"/>
              <a:t>9</a:t>
            </a:r>
            <a:r>
              <a:rPr lang="en-GB" dirty="0" smtClean="0"/>
              <a:t>th  </a:t>
            </a:r>
            <a:r>
              <a:rPr lang="en-GB" dirty="0" smtClean="0"/>
              <a:t>September </a:t>
            </a:r>
            <a:r>
              <a:rPr lang="en-GB" dirty="0" smtClean="0"/>
              <a:t> </a:t>
            </a:r>
            <a:r>
              <a:rPr lang="en-GB" dirty="0" smtClean="0"/>
              <a:t>all children will attend school for full days.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521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First  half day routines</a:t>
            </a:r>
            <a:br>
              <a:rPr lang="en-GB" dirty="0" smtClean="0"/>
            </a:br>
            <a:r>
              <a:rPr lang="en-GB" dirty="0" smtClean="0"/>
              <a:t>Our usual practice is as follows: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Arrive at </a:t>
            </a:r>
            <a:r>
              <a:rPr lang="en-GB" dirty="0" smtClean="0"/>
              <a:t>8.45 </a:t>
            </a:r>
            <a:r>
              <a:rPr lang="en-GB" dirty="0" smtClean="0"/>
              <a:t>(morning session) Collect at </a:t>
            </a:r>
            <a:r>
              <a:rPr lang="en-GB" dirty="0" smtClean="0"/>
              <a:t>11.45</a:t>
            </a:r>
            <a:endParaRPr lang="en-GB" dirty="0" smtClean="0"/>
          </a:p>
          <a:p>
            <a:r>
              <a:rPr lang="en-GB" dirty="0" smtClean="0"/>
              <a:t>Arrive at </a:t>
            </a:r>
            <a:r>
              <a:rPr lang="en-GB" dirty="0" smtClean="0"/>
              <a:t>1.20 </a:t>
            </a:r>
            <a:r>
              <a:rPr lang="en-GB" dirty="0" smtClean="0"/>
              <a:t>(afternoon session) Collect at </a:t>
            </a:r>
            <a:r>
              <a:rPr lang="en-GB" dirty="0" smtClean="0"/>
              <a:t>3.00</a:t>
            </a:r>
            <a:endParaRPr lang="en-GB" dirty="0" smtClean="0"/>
          </a:p>
          <a:p>
            <a:r>
              <a:rPr lang="en-GB" dirty="0" smtClean="0"/>
              <a:t>Come into the classroom with your child and help them find their coat peg and drawer.</a:t>
            </a:r>
          </a:p>
          <a:p>
            <a:r>
              <a:rPr lang="en-GB" dirty="0" smtClean="0"/>
              <a:t>Help your child settle at an activity.</a:t>
            </a:r>
          </a:p>
          <a:p>
            <a:r>
              <a:rPr lang="en-GB" dirty="0" smtClean="0"/>
              <a:t>Once your child is happy you can leave.</a:t>
            </a:r>
          </a:p>
          <a:p>
            <a:r>
              <a:rPr lang="en-GB" dirty="0" smtClean="0"/>
              <a:t>School </a:t>
            </a:r>
            <a:r>
              <a:rPr lang="en-GB" dirty="0" smtClean="0"/>
              <a:t>will provide a fruit snack and a drink of milk.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8914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540568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Full day routine from </a:t>
            </a:r>
            <a:r>
              <a:rPr lang="en-GB" dirty="0" smtClean="0"/>
              <a:t>Sept 9th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Our usual practice is: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880" y="1628801"/>
            <a:ext cx="8229600" cy="4525963"/>
          </a:xfrm>
        </p:spPr>
        <p:txBody>
          <a:bodyPr>
            <a:normAutofit/>
          </a:bodyPr>
          <a:lstStyle/>
          <a:p>
            <a:r>
              <a:rPr lang="en-GB" dirty="0" smtClean="0"/>
              <a:t>Gates open at 8.35 </a:t>
            </a:r>
            <a:r>
              <a:rPr lang="en-GB" dirty="0" smtClean="0"/>
              <a:t>wait </a:t>
            </a:r>
            <a:r>
              <a:rPr lang="en-GB" dirty="0" smtClean="0"/>
              <a:t>on EYFS playground.</a:t>
            </a:r>
          </a:p>
          <a:p>
            <a:r>
              <a:rPr lang="en-GB" dirty="0" smtClean="0"/>
              <a:t>At 8.45 children line up at their classroom door.</a:t>
            </a:r>
          </a:p>
          <a:p>
            <a:r>
              <a:rPr lang="en-GB" dirty="0" smtClean="0"/>
              <a:t>You are welcome to come into school with your child initially. Once they are settled they can come in independently.</a:t>
            </a:r>
          </a:p>
          <a:p>
            <a:r>
              <a:rPr lang="en-GB" dirty="0" smtClean="0"/>
              <a:t>Collect </a:t>
            </a:r>
            <a:r>
              <a:rPr lang="en-GB" dirty="0" smtClean="0"/>
              <a:t>your child from EYFS playground at 3.20.</a:t>
            </a:r>
          </a:p>
          <a:p>
            <a:endParaRPr lang="en-GB" dirty="0"/>
          </a:p>
        </p:txBody>
      </p:sp>
      <p:pic>
        <p:nvPicPr>
          <p:cNvPr id="4" name="Picture 3" descr="C:\Users\teacher\Desktop\SAM_127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48680"/>
            <a:ext cx="2016224" cy="1224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C:\Users\teacher\Desktop\SAM_127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5733256"/>
            <a:ext cx="2448272" cy="13407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04171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Ready for school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 smtClean="0"/>
              <a:t>It would be really helpful if your children could do these things independently before starting school!</a:t>
            </a:r>
          </a:p>
          <a:p>
            <a:r>
              <a:rPr lang="en-GB" dirty="0" smtClean="0"/>
              <a:t>Put coat on and do it up</a:t>
            </a:r>
          </a:p>
          <a:p>
            <a:r>
              <a:rPr lang="en-GB" dirty="0" smtClean="0"/>
              <a:t>Recognise their own name</a:t>
            </a:r>
          </a:p>
          <a:p>
            <a:r>
              <a:rPr lang="en-GB" dirty="0" smtClean="0"/>
              <a:t>Manage </a:t>
            </a:r>
            <a:r>
              <a:rPr lang="en-GB" dirty="0" smtClean="0"/>
              <a:t>in the toilet  (spare pants &amp; socks can be put in their book </a:t>
            </a:r>
            <a:r>
              <a:rPr lang="en-GB" dirty="0" smtClean="0"/>
              <a:t>bag just in case)</a:t>
            </a:r>
            <a:endParaRPr lang="en-GB" dirty="0" smtClean="0"/>
          </a:p>
          <a:p>
            <a:r>
              <a:rPr lang="en-GB" dirty="0" smtClean="0"/>
              <a:t>Wash their </a:t>
            </a:r>
            <a:r>
              <a:rPr lang="en-GB" dirty="0" smtClean="0"/>
              <a:t>hands carefully</a:t>
            </a:r>
            <a:endParaRPr lang="en-GB" dirty="0" smtClean="0"/>
          </a:p>
          <a:p>
            <a:r>
              <a:rPr lang="en-GB" dirty="0" smtClean="0"/>
              <a:t>Tidy their own </a:t>
            </a:r>
            <a:r>
              <a:rPr lang="en-GB" dirty="0" smtClean="0"/>
              <a:t>toys away</a:t>
            </a:r>
          </a:p>
          <a:p>
            <a:r>
              <a:rPr lang="en-GB" dirty="0" smtClean="0"/>
              <a:t>Dress </a:t>
            </a:r>
            <a:r>
              <a:rPr lang="en-GB" dirty="0" smtClean="0"/>
              <a:t>themselves without any </a:t>
            </a:r>
            <a:r>
              <a:rPr lang="en-GB" dirty="0" smtClean="0"/>
              <a:t>help</a:t>
            </a:r>
          </a:p>
          <a:p>
            <a:r>
              <a:rPr lang="en-GB" dirty="0" smtClean="0"/>
              <a:t>Take turns and share equipment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1115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:\DCIM\104PHOTO\SAM_1353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408666" y="4840806"/>
            <a:ext cx="1995010" cy="147565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008112"/>
          </a:xfrm>
        </p:spPr>
        <p:txBody>
          <a:bodyPr/>
          <a:lstStyle/>
          <a:p>
            <a:r>
              <a:rPr lang="en-GB" dirty="0" smtClean="0"/>
              <a:t>Uniform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124744"/>
            <a:ext cx="8229600" cy="5001419"/>
          </a:xfrm>
        </p:spPr>
        <p:txBody>
          <a:bodyPr>
            <a:normAutofit fontScale="92500"/>
          </a:bodyPr>
          <a:lstStyle/>
          <a:p>
            <a:r>
              <a:rPr lang="en-GB" dirty="0" smtClean="0"/>
              <a:t>Please see leaflet at the school office for prices </a:t>
            </a:r>
          </a:p>
          <a:p>
            <a:r>
              <a:rPr lang="en-GB" dirty="0" smtClean="0"/>
              <a:t>Place orders with the school office ASAP</a:t>
            </a:r>
          </a:p>
          <a:p>
            <a:r>
              <a:rPr lang="en-GB" dirty="0" smtClean="0"/>
              <a:t>Please N</a:t>
            </a:r>
            <a:r>
              <a:rPr lang="en-GB" dirty="0" smtClean="0"/>
              <a:t>AME </a:t>
            </a:r>
            <a:r>
              <a:rPr lang="en-GB" b="1" u="sng" dirty="0" smtClean="0"/>
              <a:t>ALL</a:t>
            </a:r>
            <a:r>
              <a:rPr lang="en-GB" dirty="0" smtClean="0"/>
              <a:t> </a:t>
            </a:r>
            <a:r>
              <a:rPr lang="en-GB" dirty="0" smtClean="0"/>
              <a:t>ITEMS</a:t>
            </a:r>
          </a:p>
          <a:p>
            <a:endParaRPr lang="en-GB" dirty="0" smtClean="0"/>
          </a:p>
          <a:p>
            <a:r>
              <a:rPr lang="en-GB" dirty="0" smtClean="0"/>
              <a:t>Navy blue jumper or cardigan</a:t>
            </a:r>
          </a:p>
          <a:p>
            <a:r>
              <a:rPr lang="en-GB" dirty="0" smtClean="0"/>
              <a:t>Black or grey trousers or skirt (black grey &amp; navy)</a:t>
            </a:r>
          </a:p>
          <a:p>
            <a:r>
              <a:rPr lang="en-GB" dirty="0" smtClean="0"/>
              <a:t>White or light blue polo shirt</a:t>
            </a:r>
          </a:p>
          <a:p>
            <a:r>
              <a:rPr lang="en-GB" dirty="0" smtClean="0"/>
              <a:t>Black shoes (Velcro or easy </a:t>
            </a:r>
            <a:r>
              <a:rPr lang="en-GB" dirty="0" smtClean="0"/>
              <a:t>buckles not laces)</a:t>
            </a:r>
            <a:endParaRPr lang="en-GB" dirty="0" smtClean="0"/>
          </a:p>
          <a:p>
            <a:r>
              <a:rPr lang="en-GB" dirty="0" smtClean="0"/>
              <a:t>No Jewellery</a:t>
            </a: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6" name="Picture 5" descr="E:\DCIM\104PHOTO\SAM_135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933042">
            <a:off x="7160494" y="1647943"/>
            <a:ext cx="1726164" cy="180875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68973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PE Kit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196752"/>
            <a:ext cx="9001000" cy="547260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 smtClean="0"/>
              <a:t>PE Kit is required </a:t>
            </a:r>
            <a:r>
              <a:rPr lang="en-GB" dirty="0" smtClean="0"/>
              <a:t>after </a:t>
            </a:r>
            <a:r>
              <a:rPr lang="en-GB" dirty="0" smtClean="0"/>
              <a:t>the Autumn half term when we begin to introduce formal PE </a:t>
            </a:r>
            <a:r>
              <a:rPr lang="en-GB" dirty="0" smtClean="0"/>
              <a:t>sessions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Children will need:-</a:t>
            </a:r>
          </a:p>
          <a:p>
            <a:pPr marL="0" indent="0">
              <a:buNone/>
            </a:pPr>
            <a:r>
              <a:rPr lang="en-GB" dirty="0" smtClean="0"/>
              <a:t>White polo shirt, black or navy shorts and black pumps</a:t>
            </a:r>
          </a:p>
          <a:p>
            <a:pPr marL="0" indent="0">
              <a:buNone/>
            </a:pPr>
            <a:r>
              <a:rPr lang="en-GB" dirty="0" smtClean="0"/>
              <a:t>ALL KIT NAMED PLEASE</a:t>
            </a:r>
          </a:p>
          <a:p>
            <a:pPr marL="0" indent="0">
              <a:buNone/>
            </a:pPr>
            <a:r>
              <a:rPr lang="en-GB" dirty="0" smtClean="0"/>
              <a:t>In a named PE </a:t>
            </a:r>
            <a:r>
              <a:rPr lang="en-GB" dirty="0" smtClean="0"/>
              <a:t>bag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The kit will stay in school each week and </a:t>
            </a:r>
          </a:p>
          <a:p>
            <a:pPr marL="0" indent="0">
              <a:buNone/>
            </a:pPr>
            <a:r>
              <a:rPr lang="en-GB" dirty="0" smtClean="0"/>
              <a:t>go home half termly to be refreshed.</a:t>
            </a:r>
          </a:p>
          <a:p>
            <a:pPr marL="0" indent="0">
              <a:buNone/>
            </a:pPr>
            <a:r>
              <a:rPr lang="en-GB" dirty="0" smtClean="0"/>
              <a:t>Earrings: take out on PE days </a:t>
            </a:r>
            <a:r>
              <a:rPr lang="en-GB" dirty="0" smtClean="0"/>
              <a:t>or if not possible </a:t>
            </a:r>
            <a:r>
              <a:rPr lang="en-GB" dirty="0" smtClean="0"/>
              <a:t>cover with micropore tape.</a:t>
            </a:r>
            <a:endParaRPr lang="en-GB" dirty="0"/>
          </a:p>
        </p:txBody>
      </p:sp>
      <p:pic>
        <p:nvPicPr>
          <p:cNvPr id="4" name="Picture 3" descr="E:\DCIM\104PHOTO\SAM_1359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27678">
            <a:off x="6661177" y="3581169"/>
            <a:ext cx="2192306" cy="193713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58801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1080119"/>
          </a:xfrm>
        </p:spPr>
        <p:txBody>
          <a:bodyPr/>
          <a:lstStyle/>
          <a:p>
            <a:r>
              <a:rPr lang="en-GB" dirty="0" smtClean="0"/>
              <a:t>Lunches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5536" y="1412776"/>
            <a:ext cx="8208912" cy="4727720"/>
          </a:xfrm>
        </p:spPr>
        <p:txBody>
          <a:bodyPr>
            <a:normAutofit fontScale="70000" lnSpcReduction="20000"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en-GB" dirty="0" smtClean="0"/>
              <a:t>Hot dinners  under universal free school meals a hot dinner is available for all EYFS and KS1 children</a:t>
            </a:r>
            <a:r>
              <a:rPr lang="en-GB" dirty="0" smtClean="0"/>
              <a:t>)</a:t>
            </a:r>
          </a:p>
          <a:p>
            <a:pPr marL="457200" indent="-457200" algn="l">
              <a:buFont typeface="Arial" pitchFamily="34" charset="0"/>
              <a:buChar char="•"/>
            </a:pPr>
            <a:endParaRPr lang="en-GB" dirty="0" smtClean="0"/>
          </a:p>
          <a:p>
            <a:pPr marL="457200" indent="-457200" algn="l">
              <a:buFont typeface="Arial" pitchFamily="34" charset="0"/>
              <a:buChar char="•"/>
            </a:pPr>
            <a:r>
              <a:rPr lang="en-GB" dirty="0" smtClean="0"/>
              <a:t>If you think you would be eligible for a free school meal under the old system please fill out the form as the school </a:t>
            </a:r>
            <a:r>
              <a:rPr lang="en-GB" dirty="0"/>
              <a:t>w</a:t>
            </a:r>
            <a:r>
              <a:rPr lang="en-GB" dirty="0" smtClean="0"/>
              <a:t>ill then receive extra </a:t>
            </a:r>
            <a:r>
              <a:rPr lang="en-GB" dirty="0" smtClean="0"/>
              <a:t>funding for your children and it may also effect any additional </a:t>
            </a:r>
            <a:r>
              <a:rPr lang="en-GB" dirty="0" smtClean="0"/>
              <a:t>costs for yourselves </a:t>
            </a:r>
            <a:r>
              <a:rPr lang="en-GB" dirty="0" smtClean="0"/>
              <a:t>during the year such as trips.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GB" dirty="0" smtClean="0"/>
              <a:t>There are always vegetarian options and a salad bar available. Please let us know if your child is a vegetarian.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GB" dirty="0" smtClean="0"/>
              <a:t>Sandwiches – Children can bring their own healthy packed lunches. Please don’t include any chocolate, sweets or fizzy drinks.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en-GB" dirty="0" smtClean="0"/>
              <a:t>The company that provides the lunches</a:t>
            </a:r>
            <a:r>
              <a:rPr lang="en-GB" dirty="0" smtClean="0"/>
              <a:t> </a:t>
            </a:r>
            <a:r>
              <a:rPr lang="en-GB" dirty="0" smtClean="0"/>
              <a:t>will provide for special dietary requirements. A confirmation from your doctor is required if your child has allergies and requires a special diet.</a:t>
            </a:r>
          </a:p>
          <a:p>
            <a:pPr algn="l"/>
            <a:endParaRPr lang="en-GB" dirty="0"/>
          </a:p>
        </p:txBody>
      </p:sp>
      <p:pic>
        <p:nvPicPr>
          <p:cNvPr id="5" name="Picture 4" descr="E:\DCIM\104PHOTO\SAM_136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445223"/>
            <a:ext cx="2123728" cy="143778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E:\DCIM\104PHOTO\SAM_1368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691680" cy="141277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E:\DCIM\104PHOTO\SAM_1365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89240"/>
            <a:ext cx="2267744" cy="125058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E:\DCIM\104PHOTO\SAM_1372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0"/>
            <a:ext cx="1691679" cy="13407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89164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1224135"/>
          </a:xfrm>
        </p:spPr>
        <p:txBody>
          <a:bodyPr/>
          <a:lstStyle/>
          <a:p>
            <a:r>
              <a:rPr lang="en-GB" dirty="0" smtClean="0"/>
              <a:t>Medical issues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552" y="1340768"/>
            <a:ext cx="8352928" cy="5400600"/>
          </a:xfrm>
        </p:spPr>
        <p:txBody>
          <a:bodyPr>
            <a:normAutofit fontScale="85000" lnSpcReduction="20000"/>
          </a:bodyPr>
          <a:lstStyle/>
          <a:p>
            <a:r>
              <a:rPr lang="en-GB" dirty="0" smtClean="0"/>
              <a:t>Inhalers: If your child needs an inhaler please ask </a:t>
            </a:r>
            <a:r>
              <a:rPr lang="en-GB" dirty="0" smtClean="0"/>
              <a:t>your </a:t>
            </a:r>
            <a:r>
              <a:rPr lang="en-GB" dirty="0" smtClean="0"/>
              <a:t>G</a:t>
            </a:r>
            <a:r>
              <a:rPr lang="en-GB" dirty="0"/>
              <a:t>P</a:t>
            </a:r>
            <a:r>
              <a:rPr lang="en-GB" dirty="0" smtClean="0"/>
              <a:t> </a:t>
            </a:r>
            <a:r>
              <a:rPr lang="en-GB" dirty="0" smtClean="0"/>
              <a:t>for a spare one to be kept in school.</a:t>
            </a:r>
          </a:p>
          <a:p>
            <a:endParaRPr lang="en-GB" dirty="0" smtClean="0"/>
          </a:p>
          <a:p>
            <a:r>
              <a:rPr lang="en-GB" dirty="0" smtClean="0"/>
              <a:t>Glasses: as above a spare pair kept in school is very </a:t>
            </a:r>
            <a:r>
              <a:rPr lang="en-GB" dirty="0" smtClean="0"/>
              <a:t>helpful and available from opticians.</a:t>
            </a:r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Medicines policy – any prescribed medicines to be given at school need to be handed to office and a medical form </a:t>
            </a:r>
            <a:r>
              <a:rPr lang="en-GB" dirty="0" smtClean="0"/>
              <a:t>must be completed</a:t>
            </a:r>
            <a:r>
              <a:rPr lang="en-GB" dirty="0" smtClean="0"/>
              <a:t>.</a:t>
            </a:r>
          </a:p>
          <a:p>
            <a:endParaRPr lang="en-GB" dirty="0" smtClean="0"/>
          </a:p>
          <a:p>
            <a:r>
              <a:rPr lang="en-GB" dirty="0" err="1" smtClean="0"/>
              <a:t>Headlice</a:t>
            </a:r>
            <a:r>
              <a:rPr lang="en-GB" dirty="0" smtClean="0"/>
              <a:t>: please check hair regularly, notify school if your child has nits/</a:t>
            </a:r>
            <a:r>
              <a:rPr lang="en-GB" dirty="0" err="1" smtClean="0"/>
              <a:t>headlice</a:t>
            </a:r>
            <a:r>
              <a:rPr lang="en-GB" dirty="0" smtClean="0"/>
              <a:t>.</a:t>
            </a:r>
          </a:p>
          <a:p>
            <a:r>
              <a:rPr lang="en-GB" dirty="0" smtClean="0"/>
              <a:t>Please treat immediately,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607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396552" y="188640"/>
            <a:ext cx="6840760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Early Years Foundation Stage Curriculum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539377"/>
            <a:ext cx="8640960" cy="3761831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We follow Early Years Foundation Stage Profile</a:t>
            </a:r>
          </a:p>
          <a:p>
            <a:pPr marL="0" indent="0">
              <a:buNone/>
            </a:pPr>
            <a:r>
              <a:rPr lang="en-GB" dirty="0"/>
              <a:t>w</a:t>
            </a:r>
            <a:r>
              <a:rPr lang="en-GB" dirty="0" smtClean="0"/>
              <a:t>ith the same 7 areas of learning as Nursery</a:t>
            </a:r>
          </a:p>
          <a:p>
            <a:r>
              <a:rPr lang="en-GB" dirty="0" smtClean="0"/>
              <a:t>We have a mixture of practical activities/play based </a:t>
            </a:r>
            <a:r>
              <a:rPr lang="en-GB" dirty="0"/>
              <a:t>learning </a:t>
            </a:r>
            <a:r>
              <a:rPr lang="en-GB" dirty="0" smtClean="0"/>
              <a:t>with some focus groups and some child </a:t>
            </a:r>
            <a:r>
              <a:rPr lang="en-GB" dirty="0"/>
              <a:t>initiated </a:t>
            </a:r>
            <a:r>
              <a:rPr lang="en-GB" dirty="0" smtClean="0"/>
              <a:t>learning</a:t>
            </a:r>
          </a:p>
          <a:p>
            <a:r>
              <a:rPr lang="en-GB" dirty="0" smtClean="0"/>
              <a:t>Our outdoor environment is part of the classroom!</a:t>
            </a:r>
          </a:p>
        </p:txBody>
      </p:sp>
      <p:pic>
        <p:nvPicPr>
          <p:cNvPr id="4" name="Picture 3" descr="E:\DCIM\104PHOTO\SAM_134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085184"/>
            <a:ext cx="2265045" cy="155524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E:\DCIM\104PHOTO\SAM_134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813" y="5085184"/>
            <a:ext cx="2465243" cy="155524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E:\DCIM\104PHOTO\SAM_1343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5085184"/>
            <a:ext cx="1656184" cy="156948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E:\DCIM\104PHOTO\SAM_1362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1" y="5085184"/>
            <a:ext cx="2088232" cy="156948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E:\DCIM\104PHOTO\SAM_1182 - Copy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15630">
            <a:off x="7040417" y="131585"/>
            <a:ext cx="1909871" cy="14822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17777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Reading Is Vital! 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92696"/>
            <a:ext cx="9036496" cy="604867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 Your child will bring home the following: a reading</a:t>
            </a:r>
          </a:p>
          <a:p>
            <a:pPr marL="0" indent="0">
              <a:buNone/>
            </a:pPr>
            <a:r>
              <a:rPr lang="en-GB" dirty="0" smtClean="0"/>
              <a:t> </a:t>
            </a:r>
            <a:r>
              <a:rPr lang="en-GB" dirty="0" smtClean="0"/>
              <a:t>          book</a:t>
            </a:r>
            <a:r>
              <a:rPr lang="en-GB" dirty="0" smtClean="0"/>
              <a:t>, reading record book, sound </a:t>
            </a:r>
            <a:r>
              <a:rPr lang="en-GB" dirty="0" smtClean="0"/>
              <a:t>ring </a:t>
            </a:r>
            <a:r>
              <a:rPr lang="en-GB" dirty="0" smtClean="0"/>
              <a:t>and a </a:t>
            </a:r>
          </a:p>
          <a:p>
            <a:pPr marL="0" indent="0">
              <a:buNone/>
            </a:pPr>
            <a:r>
              <a:rPr lang="en-GB" dirty="0" smtClean="0"/>
              <a:t>           word ring </a:t>
            </a:r>
          </a:p>
          <a:p>
            <a:pPr marL="0" indent="0">
              <a:buNone/>
            </a:pPr>
            <a:r>
              <a:rPr lang="en-GB" dirty="0" smtClean="0"/>
              <a:t>           A </a:t>
            </a:r>
            <a:r>
              <a:rPr lang="en-GB" dirty="0" smtClean="0"/>
              <a:t>book bag is required to carry all of the </a:t>
            </a:r>
            <a:r>
              <a:rPr lang="en-GB" dirty="0" smtClean="0"/>
              <a:t>above.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 </a:t>
            </a:r>
          </a:p>
          <a:p>
            <a:r>
              <a:rPr lang="en-GB" dirty="0" smtClean="0"/>
              <a:t>Please hear your child read regularly at home and sign the reading record book to </a:t>
            </a:r>
            <a:r>
              <a:rPr lang="en-GB" dirty="0" smtClean="0"/>
              <a:t>let us know that you have.</a:t>
            </a:r>
          </a:p>
          <a:p>
            <a:r>
              <a:rPr lang="en-GB" dirty="0" smtClean="0"/>
              <a:t>Practicing </a:t>
            </a:r>
            <a:r>
              <a:rPr lang="en-GB" dirty="0" smtClean="0"/>
              <a:t>reading at home is essential to help your child make the best progress.</a:t>
            </a:r>
          </a:p>
          <a:p>
            <a:r>
              <a:rPr lang="en-GB" dirty="0" smtClean="0"/>
              <a:t>New sounds </a:t>
            </a:r>
            <a:r>
              <a:rPr lang="en-GB" dirty="0" smtClean="0"/>
              <a:t>and words will be added </a:t>
            </a:r>
            <a:r>
              <a:rPr lang="en-GB" dirty="0" smtClean="0"/>
              <a:t>to their </a:t>
            </a:r>
            <a:r>
              <a:rPr lang="en-GB" dirty="0" smtClean="0"/>
              <a:t>rings </a:t>
            </a:r>
            <a:r>
              <a:rPr lang="en-GB" dirty="0" smtClean="0"/>
              <a:t>every Friday once we begin Phase </a:t>
            </a:r>
            <a:r>
              <a:rPr lang="en-GB" dirty="0" smtClean="0"/>
              <a:t>2 after half term.</a:t>
            </a:r>
            <a:endParaRPr lang="en-GB" dirty="0" smtClean="0"/>
          </a:p>
          <a:p>
            <a:r>
              <a:rPr lang="en-GB" dirty="0" smtClean="0"/>
              <a:t>Children will begin reading using books with no words  to develop their story telling skills and ‘book language.’</a:t>
            </a:r>
          </a:p>
          <a:p>
            <a:r>
              <a:rPr lang="en-GB" dirty="0" smtClean="0"/>
              <a:t>Please check  the book bag daily for letters and communication</a:t>
            </a:r>
          </a:p>
          <a:p>
            <a:r>
              <a:rPr lang="en-GB" dirty="0" smtClean="0"/>
              <a:t>We also make a weekly visit to the school library to chose a book you can read with your child.</a:t>
            </a:r>
          </a:p>
          <a:p>
            <a:r>
              <a:rPr lang="en-GB" dirty="0" smtClean="0">
                <a:sym typeface="Wingdings" panose="05000000000000000000" pitchFamily="2" charset="2"/>
              </a:rPr>
              <a:t>On Thursdays we hold Stay and Read sessions at the beginning of the school day. Any reading questions can be discussed then </a:t>
            </a:r>
            <a:endParaRPr lang="en-GB" dirty="0"/>
          </a:p>
        </p:txBody>
      </p:sp>
      <p:pic>
        <p:nvPicPr>
          <p:cNvPr id="4" name="Picture 3" descr="E:\DCIM\104PHOTO\SAM_135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41030">
            <a:off x="6567890" y="433338"/>
            <a:ext cx="2416931" cy="167084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60625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29498"/>
            <a:ext cx="8229600" cy="1143000"/>
          </a:xfrm>
        </p:spPr>
        <p:txBody>
          <a:bodyPr/>
          <a:lstStyle/>
          <a:p>
            <a:r>
              <a:rPr lang="en-GB" dirty="0" smtClean="0"/>
              <a:t>Communication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196752"/>
            <a:ext cx="8856984" cy="5472608"/>
          </a:xfrm>
        </p:spPr>
        <p:txBody>
          <a:bodyPr>
            <a:normAutofit fontScale="70000" lnSpcReduction="20000"/>
          </a:bodyPr>
          <a:lstStyle/>
          <a:p>
            <a:r>
              <a:rPr lang="en-GB" dirty="0" smtClean="0"/>
              <a:t>Best time to catch us is straight after school for a brief chat</a:t>
            </a:r>
          </a:p>
          <a:p>
            <a:r>
              <a:rPr lang="en-GB" dirty="0" smtClean="0"/>
              <a:t>Before school is really busy so okay for just a short message or to pass a note to the teacher.</a:t>
            </a:r>
          </a:p>
          <a:p>
            <a:r>
              <a:rPr lang="en-GB" dirty="0" smtClean="0"/>
              <a:t>Appointments need to be made for longer </a:t>
            </a:r>
            <a:r>
              <a:rPr lang="en-GB" dirty="0" smtClean="0"/>
              <a:t>communication</a:t>
            </a:r>
          </a:p>
          <a:p>
            <a:endParaRPr lang="en-GB" dirty="0" smtClean="0"/>
          </a:p>
          <a:p>
            <a:r>
              <a:rPr lang="en-GB" dirty="0" smtClean="0"/>
              <a:t>A h</a:t>
            </a:r>
            <a:r>
              <a:rPr lang="en-GB" dirty="0" smtClean="0"/>
              <a:t>alf </a:t>
            </a:r>
            <a:r>
              <a:rPr lang="en-GB" dirty="0" smtClean="0"/>
              <a:t>termly newsletter with topic and </a:t>
            </a:r>
            <a:r>
              <a:rPr lang="en-GB" dirty="0" smtClean="0"/>
              <a:t>news </a:t>
            </a:r>
            <a:r>
              <a:rPr lang="en-GB" dirty="0" smtClean="0"/>
              <a:t>will be sent home.</a:t>
            </a:r>
          </a:p>
          <a:p>
            <a:r>
              <a:rPr lang="en-GB" dirty="0" smtClean="0"/>
              <a:t>Parents evenings are held in the Autumn and Spring Term</a:t>
            </a:r>
          </a:p>
          <a:p>
            <a:r>
              <a:rPr lang="en-GB" dirty="0"/>
              <a:t>End of year written report is sent home in the Summer Term with an opportunity to discuss it.</a:t>
            </a:r>
          </a:p>
          <a:p>
            <a:r>
              <a:rPr lang="en-GB" dirty="0" smtClean="0"/>
              <a:t>We will record WOW learning moments on Tapestry and encourage parents to do the same with things the children do and achieve at home!</a:t>
            </a:r>
          </a:p>
          <a:p>
            <a:r>
              <a:rPr lang="en-GB" dirty="0" smtClean="0"/>
              <a:t>Please use your Reading Record to keep us up to date with </a:t>
            </a:r>
            <a:r>
              <a:rPr lang="en-GB" dirty="0" smtClean="0"/>
              <a:t>when </a:t>
            </a:r>
            <a:r>
              <a:rPr lang="en-GB" dirty="0" smtClean="0"/>
              <a:t>you are reading!</a:t>
            </a:r>
          </a:p>
          <a:p>
            <a:r>
              <a:rPr lang="en-GB" dirty="0" smtClean="0"/>
              <a:t>Absences</a:t>
            </a:r>
            <a:r>
              <a:rPr lang="en-GB" dirty="0" smtClean="0"/>
              <a:t>:- </a:t>
            </a:r>
            <a:r>
              <a:rPr lang="en-GB" dirty="0" smtClean="0"/>
              <a:t>please telephone school early on the first morning</a:t>
            </a:r>
          </a:p>
          <a:p>
            <a:r>
              <a:rPr lang="en-GB" dirty="0" err="1" smtClean="0"/>
              <a:t>ParentMail</a:t>
            </a:r>
            <a:r>
              <a:rPr lang="en-GB" dirty="0" smtClean="0"/>
              <a:t>:- text </a:t>
            </a:r>
            <a:r>
              <a:rPr lang="en-GB" dirty="0" smtClean="0"/>
              <a:t>messages will be sent via this.</a:t>
            </a:r>
          </a:p>
          <a:p>
            <a:r>
              <a:rPr lang="en-GB" dirty="0" smtClean="0"/>
              <a:t>Website:- newsletters </a:t>
            </a:r>
            <a:r>
              <a:rPr lang="en-GB" dirty="0" smtClean="0"/>
              <a:t>and information will be updated on here</a:t>
            </a:r>
            <a:r>
              <a:rPr lang="en-GB" dirty="0" smtClean="0"/>
              <a:t>.</a:t>
            </a:r>
          </a:p>
          <a:p>
            <a:r>
              <a:rPr lang="en-GB" dirty="0" err="1" smtClean="0"/>
              <a:t>Scopay</a:t>
            </a:r>
            <a:r>
              <a:rPr lang="en-GB" dirty="0" smtClean="0"/>
              <a:t>:- All payments for trips and events will be collected this way.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886694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052736"/>
            <a:ext cx="8229600" cy="4104456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Further Questions… </a:t>
            </a:r>
            <a:br>
              <a:rPr lang="en-GB" dirty="0" smtClean="0"/>
            </a:br>
            <a:r>
              <a:rPr lang="en-GB" dirty="0" smtClean="0"/>
              <a:t>please send a memo via Tapestry or telephone Mrs Winfield or Ms </a:t>
            </a:r>
            <a:r>
              <a:rPr lang="en-GB" dirty="0" smtClean="0"/>
              <a:t>Vobes</a:t>
            </a:r>
            <a:br>
              <a:rPr lang="en-GB" dirty="0" smtClean="0"/>
            </a:br>
            <a:r>
              <a:rPr lang="en-GB" dirty="0" smtClean="0"/>
              <a:t> </a:t>
            </a:r>
            <a:r>
              <a:rPr lang="en-GB" dirty="0" smtClean="0"/>
              <a:t>if you have any questions.</a:t>
            </a:r>
            <a:br>
              <a:rPr lang="en-GB" dirty="0" smtClean="0"/>
            </a:br>
            <a:r>
              <a:rPr lang="en-GB" dirty="0" smtClean="0"/>
              <a:t>Thank you.</a:t>
            </a:r>
            <a:br>
              <a:rPr lang="en-GB" dirty="0" smtClean="0"/>
            </a:br>
            <a:r>
              <a:rPr lang="en-GB" dirty="0" smtClean="0">
                <a:sym typeface="Wingdings" panose="05000000000000000000" pitchFamily="2" charset="2"/>
              </a:rPr>
              <a:t>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8674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6165304"/>
          </a:xfrm>
        </p:spPr>
        <p:txBody>
          <a:bodyPr>
            <a:normAutofit/>
          </a:bodyPr>
          <a:lstStyle/>
          <a:p>
            <a:r>
              <a:rPr lang="en-GB" dirty="0" smtClean="0"/>
              <a:t>THANK YOU FOR COMING</a:t>
            </a:r>
            <a:br>
              <a:rPr lang="en-GB" dirty="0" smtClean="0"/>
            </a:br>
            <a:r>
              <a:rPr lang="en-GB" dirty="0" smtClean="0"/>
              <a:t>We hope that you and your children will enjoy being a part of the Ashgate Primary School family over the coming years.</a:t>
            </a:r>
            <a:br>
              <a:rPr lang="en-GB" dirty="0" smtClean="0"/>
            </a:br>
            <a:endParaRPr lang="en-GB" dirty="0"/>
          </a:p>
        </p:txBody>
      </p:sp>
      <p:pic>
        <p:nvPicPr>
          <p:cNvPr id="2050" name="Picture 2" descr="C:\Users\teacher\Desktop\letter head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725144"/>
            <a:ext cx="2088232" cy="1641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3597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A3A0AF3A87E72488274A55AF65DB900" ma:contentTypeVersion="11" ma:contentTypeDescription="Create a new document." ma:contentTypeScope="" ma:versionID="8b4558b8d8d15d0c1a54523c9d0a1d4f">
  <xsd:schema xmlns:xsd="http://www.w3.org/2001/XMLSchema" xmlns:xs="http://www.w3.org/2001/XMLSchema" xmlns:p="http://schemas.microsoft.com/office/2006/metadata/properties" xmlns:ns3="7e494fb4-babd-43aa-8934-3a846a5ed13a" targetNamespace="http://schemas.microsoft.com/office/2006/metadata/properties" ma:root="true" ma:fieldsID="e5932397694c12b9c36c3c4fa3089303" ns3:_="">
    <xsd:import namespace="7e494fb4-babd-43aa-8934-3a846a5ed13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e494fb4-babd-43aa-8934-3a846a5ed13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760127A-DF66-47A8-BF1A-88FC56D8F95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EB03EF0-0964-4917-9047-A2558AAA00B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e494fb4-babd-43aa-8934-3a846a5ed13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297B00E-71E3-457E-846E-94F1AB4095B9}">
  <ds:schemaRefs>
    <ds:schemaRef ds:uri="7e494fb4-babd-43aa-8934-3a846a5ed13a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purl.org/dc/terms/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1001</TotalTime>
  <Words>1130</Words>
  <Application>Microsoft Office PowerPoint</Application>
  <PresentationFormat>On-screen Show (4:3)</PresentationFormat>
  <Paragraphs>99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Wingdings</vt:lpstr>
      <vt:lpstr>Office Theme</vt:lpstr>
      <vt:lpstr>Welcome to Ashgate Primary School Early Years Foundation Stage</vt:lpstr>
      <vt:lpstr>Introductions  Head Teacher: Mr Seargent Deputy Head Teacher: Mrs Forte Business Manager: Mrs Warburton Class Teacher: Ms Vobes Class Teacher: Mrs Winfield                                </vt:lpstr>
      <vt:lpstr>How the staggered start is organised</vt:lpstr>
      <vt:lpstr>First  half day routines Our usual practice is as follows: </vt:lpstr>
      <vt:lpstr>Full day routine from Sept 9th Our usual practice is:</vt:lpstr>
      <vt:lpstr>Ready for school</vt:lpstr>
      <vt:lpstr>Uniform</vt:lpstr>
      <vt:lpstr>PE Kit</vt:lpstr>
      <vt:lpstr>Lunches</vt:lpstr>
      <vt:lpstr>Medical issues</vt:lpstr>
      <vt:lpstr>Early Years Foundation Stage Curriculum</vt:lpstr>
      <vt:lpstr>Reading Is Vital!  </vt:lpstr>
      <vt:lpstr>Communication </vt:lpstr>
      <vt:lpstr>Further Questions…  please send a memo via Tapestry or telephone Mrs Winfield or Ms Vobes  if you have any questions. Thank you.  </vt:lpstr>
      <vt:lpstr>THANK YOU FOR COMING We hope that you and your children will enjoy being a part of the Ashgate Primary School family over the coming years.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Ashgate Primary School Early Years Foundation Stage</dc:title>
  <dc:creator>teacher</dc:creator>
  <cp:lastModifiedBy>Amanda Vobes</cp:lastModifiedBy>
  <cp:revision>51</cp:revision>
  <dcterms:created xsi:type="dcterms:W3CDTF">2016-06-28T12:25:06Z</dcterms:created>
  <dcterms:modified xsi:type="dcterms:W3CDTF">2022-07-04T14:42:41Z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0x0101005A3A0AF3A87E72488274A55AF65DB900</vt:lpwstr>
  </property>
</Properties>
</file>