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5" r:id="rId4"/>
    <p:sldId id="258" r:id="rId5"/>
    <p:sldId id="259" r:id="rId6"/>
    <p:sldId id="260" r:id="rId7"/>
    <p:sldId id="261" r:id="rId8"/>
    <p:sldId id="286" r:id="rId9"/>
    <p:sldId id="263" r:id="rId10"/>
    <p:sldId id="262" r:id="rId11"/>
    <p:sldId id="264" r:id="rId12"/>
    <p:sldId id="265" r:id="rId13"/>
    <p:sldId id="287" r:id="rId14"/>
    <p:sldId id="268" r:id="rId15"/>
    <p:sldId id="267" r:id="rId16"/>
    <p:sldId id="288" r:id="rId17"/>
    <p:sldId id="269" r:id="rId18"/>
    <p:sldId id="289" r:id="rId19"/>
    <p:sldId id="271" r:id="rId20"/>
    <p:sldId id="270" r:id="rId21"/>
    <p:sldId id="272" r:id="rId22"/>
    <p:sldId id="273" r:id="rId23"/>
    <p:sldId id="290" r:id="rId24"/>
    <p:sldId id="275" r:id="rId25"/>
    <p:sldId id="276" r:id="rId26"/>
    <p:sldId id="278" r:id="rId27"/>
    <p:sldId id="277" r:id="rId28"/>
    <p:sldId id="291" r:id="rId29"/>
    <p:sldId id="279" r:id="rId30"/>
    <p:sldId id="280" r:id="rId31"/>
    <p:sldId id="27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00" autoAdjust="0"/>
    <p:restoredTop sz="94660"/>
  </p:normalViewPr>
  <p:slideViewPr>
    <p:cSldViewPr snapToGrid="0">
      <p:cViewPr varScale="1">
        <p:scale>
          <a:sx n="73" d="100"/>
          <a:sy n="73" d="100"/>
        </p:scale>
        <p:origin x="51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07/01/2022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223612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07/01/2022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914444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DB58F8-D35E-4621-9411-76BB283C4E26}" type="datetimeFigureOut">
              <a:rPr lang="en-GB" smtClean="0"/>
              <a:t>07/01/2022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851236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DB58F8-D35E-4621-9411-76BB283C4E26}" type="datetimeFigureOut">
              <a:rPr lang="en-GB" smtClean="0"/>
              <a:t>07/01/2022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606773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DB58F8-D35E-4621-9411-76BB283C4E26}" type="datetimeFigureOut">
              <a:rPr lang="en-GB" smtClean="0"/>
              <a:t>07/01/2022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099843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DB58F8-D35E-4621-9411-76BB283C4E26}" type="datetimeFigureOut">
              <a:rPr lang="en-GB" smtClean="0"/>
              <a:t>07/01/2022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4032291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DB58F8-D35E-4621-9411-76BB283C4E26}" type="datetimeFigureOut">
              <a:rPr lang="en-GB" smtClean="0"/>
              <a:t>07/01/2022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310600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DB58F8-D35E-4621-9411-76BB283C4E26}" type="datetimeFigureOut">
              <a:rPr lang="en-GB" smtClean="0"/>
              <a:t>07/01/2022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2425558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DB58F8-D35E-4621-9411-76BB283C4E26}" type="datetimeFigureOut">
              <a:rPr lang="en-GB" smtClean="0"/>
              <a:t>07/01/2022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2603461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07/01/2022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3618010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DB58F8-D35E-4621-9411-76BB283C4E26}" type="datetimeFigureOut">
              <a:rPr lang="en-GB" smtClean="0"/>
              <a:t>07/01/2022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4CD6DD-4E9E-4745-9ED2-74D74C2A28C7}" type="slidenum">
              <a:rPr lang="en-GB" smtClean="0"/>
              <a:t>‹#›</a:t>
            </a:fld>
            <a:endParaRPr lang="en-GB"/>
          </a:p>
        </p:txBody>
      </p:sp>
    </p:spTree>
    <p:extLst>
      <p:ext uri="{BB962C8B-B14F-4D97-AF65-F5344CB8AC3E}">
        <p14:creationId xmlns:p14="http://schemas.microsoft.com/office/powerpoint/2010/main" val="522348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DB58F8-D35E-4621-9411-76BB283C4E26}" type="datetimeFigureOut">
              <a:rPr lang="en-GB" smtClean="0"/>
              <a:t>07/01/2022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CD6DD-4E9E-4745-9ED2-74D74C2A28C7}" type="slidenum">
              <a:rPr lang="en-GB" smtClean="0"/>
              <a:t>‹#›</a:t>
            </a:fld>
            <a:endParaRPr lang="en-GB"/>
          </a:p>
        </p:txBody>
      </p:sp>
    </p:spTree>
    <p:extLst>
      <p:ext uri="{BB962C8B-B14F-4D97-AF65-F5344CB8AC3E}">
        <p14:creationId xmlns:p14="http://schemas.microsoft.com/office/powerpoint/2010/main" val="3675798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youtube.com/watch?v=q7WkQVCnas0"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youtube.com/watch?v=6Y82wktAEmQ"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youtube.com/watch?v=_xajQz49mRU"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www.youtube.com/watch?v=2CvLhSed298"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kkbmijuAvlM"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www.theguardian.com/environment/2021/nov/11/derby-approves-uk-largest-urban-rewilding-project-aoe" TargetMode="External"/><Relationship Id="rId2" Type="http://schemas.openxmlformats.org/officeDocument/2006/relationships/hyperlink" Target="https://www.bbc.co.uk/news/uk-england-derbyshire-59248186"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woodlandtrust.org.uk/blog/2019/04/identify-bird-song/" TargetMode="Externa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youtube.com/watch?v=zAXV9Ydd3EE"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www.youtube.com/watch?v=SBiGKUaYwPI"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www.ducksters.com/holidays/ash_wednesday.php" TargetMode="External"/><Relationship Id="rId2" Type="http://schemas.openxmlformats.org/officeDocument/2006/relationships/hyperlink" Target="https://www.visitpeakdistrict.com/inspiration/blog/read/2021/02/everything-you-need-to-know-about-ashbourne-royal-shrovetide-football-b153" TargetMode="External"/><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hyperlink" Target="https://www.youtube.com/watch?v=-4ZuiMdCH7w"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s://traveltriangle.com/blog/spring-festivals-around-the-world/"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s://www.youtube.com/watch?v=HOqQou75Cxc"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app=desktop&amp;v=1V5AIDu1GHo" TargetMode="External"/><Relationship Id="rId2" Type="http://schemas.openxmlformats.org/officeDocument/2006/relationships/hyperlink" Target="https://www.youtube.com/watch?v=hIOrxqEIOKE" TargetMode="Externa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s://www.youtube.com/watch?v=wvqbDlXuxRw" TargetMode="External"/><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s://www.youtube.com/watch?app=desktop&amp;v=ehH6l6v5sY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131" y="-405991"/>
            <a:ext cx="12697097" cy="2387600"/>
          </a:xfrm>
        </p:spPr>
        <p:txBody>
          <a:bodyPr>
            <a:normAutofit/>
          </a:bodyPr>
          <a:lstStyle/>
          <a:p>
            <a:r>
              <a:rPr lang="en-GB" dirty="0">
                <a:solidFill>
                  <a:srgbClr val="002060"/>
                </a:solidFill>
                <a:latin typeface="Bahnschrift" panose="020B0502040204020203" pitchFamily="34" charset="0"/>
              </a:rPr>
              <a:t>Classroom Collective Worship</a:t>
            </a:r>
          </a:p>
        </p:txBody>
      </p:sp>
      <p:sp>
        <p:nvSpPr>
          <p:cNvPr id="3" name="Subtitle 2"/>
          <p:cNvSpPr>
            <a:spLocks noGrp="1"/>
          </p:cNvSpPr>
          <p:nvPr>
            <p:ph type="subTitle" idx="1"/>
          </p:nvPr>
        </p:nvSpPr>
        <p:spPr>
          <a:xfrm>
            <a:off x="1524000" y="2426384"/>
            <a:ext cx="9144000" cy="1655762"/>
          </a:xfrm>
        </p:spPr>
        <p:txBody>
          <a:bodyPr>
            <a:normAutofit/>
          </a:bodyPr>
          <a:lstStyle/>
          <a:p>
            <a:r>
              <a:rPr lang="en-GB" sz="3200" dirty="0" smtClean="0">
                <a:latin typeface="Bahnschrift" panose="020B0502040204020203" pitchFamily="34" charset="0"/>
              </a:rPr>
              <a:t>Spring 1 </a:t>
            </a:r>
            <a:r>
              <a:rPr lang="en-GB" sz="3200" dirty="0">
                <a:latin typeface="Bahnschrift" panose="020B0502040204020203" pitchFamily="34" charset="0"/>
              </a:rPr>
              <a:t>- </a:t>
            </a:r>
            <a:r>
              <a:rPr lang="en-GB" sz="3200" dirty="0" smtClean="0">
                <a:latin typeface="Bahnschrift" panose="020B0502040204020203" pitchFamily="34" charset="0"/>
              </a:rPr>
              <a:t>2022</a:t>
            </a:r>
            <a:endParaRPr lang="en-GB" sz="3200" dirty="0">
              <a:latin typeface="Bahnschrift" panose="020B0502040204020203"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54663" y="3337334"/>
            <a:ext cx="1986420" cy="199861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28721" y="3337335"/>
            <a:ext cx="1986420" cy="199861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0964" y="3337335"/>
            <a:ext cx="1986420" cy="199861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208" y="3337336"/>
            <a:ext cx="1986420" cy="1998617"/>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40105" y="3337334"/>
            <a:ext cx="1986420" cy="1998617"/>
          </a:xfrm>
          <a:prstGeom prst="rect">
            <a:avLst/>
          </a:prstGeom>
        </p:spPr>
      </p:pic>
      <p:sp>
        <p:nvSpPr>
          <p:cNvPr id="9" name="TextBox 8"/>
          <p:cNvSpPr txBox="1"/>
          <p:nvPr/>
        </p:nvSpPr>
        <p:spPr>
          <a:xfrm>
            <a:off x="473208" y="5551714"/>
            <a:ext cx="11253317" cy="369332"/>
          </a:xfrm>
          <a:prstGeom prst="rect">
            <a:avLst/>
          </a:prstGeom>
          <a:noFill/>
        </p:spPr>
        <p:txBody>
          <a:bodyPr wrap="square" rtlCol="0">
            <a:spAutoFit/>
          </a:bodyPr>
          <a:lstStyle/>
          <a:p>
            <a:r>
              <a:rPr lang="en-GB" dirty="0">
                <a:latin typeface="Bahnschrift" panose="020B0502040204020203" pitchFamily="34" charset="0"/>
              </a:rPr>
              <a:t>      your self                    your learning                  your future                your community               your world</a:t>
            </a:r>
          </a:p>
        </p:txBody>
      </p:sp>
    </p:spTree>
    <p:extLst>
      <p:ext uri="{BB962C8B-B14F-4D97-AF65-F5344CB8AC3E}">
        <p14:creationId xmlns:p14="http://schemas.microsoft.com/office/powerpoint/2010/main" val="13582313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20786"/>
            <a:ext cx="9144000" cy="2387600"/>
          </a:xfrm>
        </p:spPr>
        <p:txBody>
          <a:bodyPr>
            <a:normAutofit/>
          </a:bodyPr>
          <a:lstStyle/>
          <a:p>
            <a:r>
              <a:rPr lang="en-GB" sz="8000" dirty="0" smtClean="0">
                <a:latin typeface="Bahnschrift" panose="020B0502040204020203" pitchFamily="34" charset="0"/>
              </a:rPr>
              <a:t>Looking Forward</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1: </a:t>
            </a:r>
            <a:r>
              <a:rPr lang="en-GB" dirty="0" smtClean="0">
                <a:latin typeface="Bahnschrift" panose="020B0502040204020203" pitchFamily="34" charset="0"/>
              </a:rPr>
              <a:t>10</a:t>
            </a:r>
            <a:r>
              <a:rPr lang="en-GB" baseline="30000" dirty="0" smtClean="0">
                <a:latin typeface="Bahnschrift" panose="020B0502040204020203" pitchFamily="34" charset="0"/>
              </a:rPr>
              <a:t>th</a:t>
            </a:r>
            <a:r>
              <a:rPr lang="en-GB" dirty="0" smtClean="0">
                <a:latin typeface="Bahnschrift" panose="020B0502040204020203" pitchFamily="34" charset="0"/>
              </a:rPr>
              <a:t> January</a:t>
            </a:r>
            <a:endParaRPr lang="en-GB" dirty="0">
              <a:latin typeface="Bahnschrift" panose="020B0502040204020203" pitchFamily="34"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6853" y="3714634"/>
            <a:ext cx="2598293" cy="2614246"/>
          </a:xfrm>
          <a:prstGeom prst="rect">
            <a:avLst/>
          </a:prstGeom>
        </p:spPr>
      </p:pic>
    </p:spTree>
    <p:extLst>
      <p:ext uri="{BB962C8B-B14F-4D97-AF65-F5344CB8AC3E}">
        <p14:creationId xmlns:p14="http://schemas.microsoft.com/office/powerpoint/2010/main" val="27281734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7A18B-B174-4746-A427-697F39E32A1B}"/>
              </a:ext>
            </a:extLst>
          </p:cNvPr>
          <p:cNvSpPr>
            <a:spLocks noGrp="1"/>
          </p:cNvSpPr>
          <p:nvPr>
            <p:ph type="title"/>
          </p:nvPr>
        </p:nvSpPr>
        <p:spPr/>
        <p:txBody>
          <a:bodyPr/>
          <a:lstStyle/>
          <a:p>
            <a:r>
              <a:rPr lang="en-US" dirty="0">
                <a:latin typeface="Bahnschrift" panose="020B0502040204020203" pitchFamily="34" charset="0"/>
              </a:rPr>
              <a:t>Story Time</a:t>
            </a:r>
          </a:p>
        </p:txBody>
      </p:sp>
      <p:sp>
        <p:nvSpPr>
          <p:cNvPr id="3" name="Content Placeholder 2">
            <a:extLst>
              <a:ext uri="{FF2B5EF4-FFF2-40B4-BE49-F238E27FC236}">
                <a16:creationId xmlns:a16="http://schemas.microsoft.com/office/drawing/2014/main" id="{67F0DF80-B256-004E-AAB2-6D7CE277CD11}"/>
              </a:ext>
            </a:extLst>
          </p:cNvPr>
          <p:cNvSpPr>
            <a:spLocks noGrp="1"/>
          </p:cNvSpPr>
          <p:nvPr>
            <p:ph idx="1"/>
          </p:nvPr>
        </p:nvSpPr>
        <p:spPr/>
        <p:txBody>
          <a:bodyPr>
            <a:normAutofit/>
          </a:bodyPr>
          <a:lstStyle/>
          <a:p>
            <a:pPr marL="0" indent="0">
              <a:buNone/>
            </a:pPr>
            <a:r>
              <a:rPr lang="en-US" sz="4400" dirty="0" smtClean="0">
                <a:latin typeface="Bahnschrift" panose="020B0502040204020203" pitchFamily="34" charset="0"/>
                <a:hlinkClick r:id="rId2"/>
              </a:rPr>
              <a:t>When I Grow Up</a:t>
            </a:r>
            <a:endParaRPr lang="en-US" sz="4400" dirty="0">
              <a:latin typeface="Bahnschrift" panose="020B0502040204020203" pitchFamily="34" charset="0"/>
            </a:endParaRPr>
          </a:p>
          <a:p>
            <a:pPr marL="0" indent="0">
              <a:buNone/>
            </a:pPr>
            <a:r>
              <a:rPr lang="en-US" sz="4400" dirty="0">
                <a:latin typeface="Bahnschrift" panose="020B0502040204020203" pitchFamily="34" charset="0"/>
              </a:rPr>
              <a:t>b</a:t>
            </a:r>
            <a:r>
              <a:rPr lang="en-US" sz="4400" dirty="0" smtClean="0">
                <a:latin typeface="Bahnschrift" panose="020B0502040204020203" pitchFamily="34" charset="0"/>
              </a:rPr>
              <a:t>y John Hales</a:t>
            </a:r>
            <a:endParaRPr lang="en-US" sz="4400" dirty="0">
              <a:latin typeface="Bahnschrift" panose="020B0502040204020203" pitchFamily="34" charset="0"/>
            </a:endParaRPr>
          </a:p>
        </p:txBody>
      </p:sp>
      <p:pic>
        <p:nvPicPr>
          <p:cNvPr id="2050" name="Picture 2" descr="https://images-na.ssl-images-amazon.com/images/I/41OhDxhcCoL._SX385_BO1,204,203,200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6558" y="260621"/>
            <a:ext cx="4967242" cy="6404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10371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64123" y="281355"/>
            <a:ext cx="12027877" cy="637735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Bahnschrift" panose="020B0502040204020203" pitchFamily="34" charset="0"/>
              </a:rPr>
              <a:t>Thursday is Make Your Dreams Come True day.</a:t>
            </a:r>
          </a:p>
          <a:p>
            <a:r>
              <a:rPr lang="en-GB" dirty="0" smtClean="0">
                <a:latin typeface="Bahnschrift" panose="020B0502040204020203" pitchFamily="34" charset="0"/>
              </a:rPr>
              <a:t>What are your dreams for the future?</a:t>
            </a:r>
          </a:p>
          <a:p>
            <a:r>
              <a:rPr lang="en-GB" dirty="0" smtClean="0">
                <a:latin typeface="Bahnschrift" panose="020B0502040204020203" pitchFamily="34" charset="0"/>
              </a:rPr>
              <a:t>What would you like to be when you grow up?</a:t>
            </a:r>
          </a:p>
          <a:p>
            <a:endParaRPr lang="en-GB" dirty="0" smtClean="0">
              <a:latin typeface="Bahnschrift" panose="020B0502040204020203" pitchFamily="34" charset="0"/>
            </a:endParaRPr>
          </a:p>
          <a:p>
            <a:r>
              <a:rPr lang="en-GB" dirty="0" smtClean="0">
                <a:latin typeface="Bahnschrift" panose="020B0502040204020203" pitchFamily="34" charset="0"/>
              </a:rPr>
              <a:t>What would you like your </a:t>
            </a:r>
          </a:p>
          <a:p>
            <a:r>
              <a:rPr lang="en-GB" dirty="0" smtClean="0">
                <a:latin typeface="Bahnschrift" panose="020B0502040204020203" pitchFamily="34" charset="0"/>
              </a:rPr>
              <a:t>life to be like this year, </a:t>
            </a:r>
          </a:p>
          <a:p>
            <a:r>
              <a:rPr lang="en-GB" dirty="0" smtClean="0">
                <a:latin typeface="Bahnschrift" panose="020B0502040204020203" pitchFamily="34" charset="0"/>
              </a:rPr>
              <a:t>over the next few years </a:t>
            </a:r>
          </a:p>
          <a:p>
            <a:r>
              <a:rPr lang="en-GB" dirty="0" smtClean="0">
                <a:latin typeface="Bahnschrift" panose="020B0502040204020203" pitchFamily="34" charset="0"/>
              </a:rPr>
              <a:t>and when you’re a grown </a:t>
            </a:r>
          </a:p>
          <a:p>
            <a:r>
              <a:rPr lang="en-GB" dirty="0" smtClean="0">
                <a:latin typeface="Bahnschrift" panose="020B0502040204020203" pitchFamily="34" charset="0"/>
              </a:rPr>
              <a:t>up?</a:t>
            </a:r>
            <a:endParaRPr lang="en-GB" dirty="0">
              <a:latin typeface="Bahnschrift" panose="020B0502040204020203" pitchFamily="34" charset="0"/>
            </a:endParaRPr>
          </a:p>
          <a:p>
            <a:pPr algn="ctr"/>
            <a:endParaRPr lang="en-GB" dirty="0">
              <a:latin typeface="Bahnschrift" panose="020B0502040204020203" pitchFamily="34" charset="0"/>
            </a:endParaRPr>
          </a:p>
        </p:txBody>
      </p:sp>
      <p:pic>
        <p:nvPicPr>
          <p:cNvPr id="1026" name="Picture 2" descr="30 &amp;quot;Dream Big&amp;quot; Quotes That Will Motivate You Now | Reader&amp;#39;s Digest"/>
          <p:cNvPicPr>
            <a:picLocks noChangeAspect="1" noChangeArrowheads="1"/>
          </p:cNvPicPr>
          <p:nvPr/>
        </p:nvPicPr>
        <p:blipFill rotWithShape="1">
          <a:blip r:embed="rId2">
            <a:extLst>
              <a:ext uri="{28A0092B-C50C-407E-A947-70E740481C1C}">
                <a14:useLocalDpi xmlns:a14="http://schemas.microsoft.com/office/drawing/2010/main" val="0"/>
              </a:ext>
            </a:extLst>
          </a:blip>
          <a:srcRect l="7865" t="23385" r="11257" b="23165"/>
          <a:stretch/>
        </p:blipFill>
        <p:spPr bwMode="auto">
          <a:xfrm>
            <a:off x="6799383" y="2928517"/>
            <a:ext cx="5181602" cy="3424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31804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22366" y="229120"/>
            <a:ext cx="11338560" cy="635924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dirty="0" smtClean="0">
                <a:latin typeface="Bahnschrift" panose="020B0502040204020203" pitchFamily="34" charset="0"/>
              </a:rPr>
              <a:t>What steps do you think you need to take to make your dreams come true?</a:t>
            </a:r>
          </a:p>
          <a:p>
            <a:pPr algn="ctr"/>
            <a:endParaRPr lang="en-GB" sz="4800" dirty="0" smtClean="0">
              <a:latin typeface="Bahnschrift" panose="020B0502040204020203" pitchFamily="34" charset="0"/>
            </a:endParaRPr>
          </a:p>
          <a:p>
            <a:pPr algn="ctr"/>
            <a:r>
              <a:rPr lang="en-GB" sz="4800" dirty="0" smtClean="0">
                <a:latin typeface="Bahnschrift" panose="020B0502040204020203" pitchFamily="34" charset="0"/>
              </a:rPr>
              <a:t>What could you try to do before the end of this school year to help?</a:t>
            </a:r>
            <a:endParaRPr lang="en-GB" sz="4800" dirty="0">
              <a:latin typeface="Bahnschrift" panose="020B0502040204020203" pitchFamily="34" charset="0"/>
            </a:endParaRPr>
          </a:p>
          <a:p>
            <a:pPr algn="ctr"/>
            <a:endParaRPr lang="en-GB" sz="4800" dirty="0">
              <a:latin typeface="Bahnschrift" panose="020B0502040204020203" pitchFamily="34" charset="0"/>
            </a:endParaRPr>
          </a:p>
          <a:p>
            <a:pPr algn="ctr"/>
            <a:r>
              <a:rPr lang="en-GB" sz="4800" dirty="0" smtClean="0">
                <a:latin typeface="Bahnschrift" panose="020B0502040204020203" pitchFamily="34" charset="0"/>
              </a:rPr>
              <a:t>Is there anything you need to stop doing so that you have a better chance of achieving your dreams?</a:t>
            </a:r>
          </a:p>
        </p:txBody>
      </p:sp>
    </p:spTree>
    <p:extLst>
      <p:ext uri="{BB962C8B-B14F-4D97-AF65-F5344CB8AC3E}">
        <p14:creationId xmlns:p14="http://schemas.microsoft.com/office/powerpoint/2010/main" val="19047940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22366" y="151522"/>
            <a:ext cx="11338560" cy="661153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a:p>
            <a:pPr algn="ctr"/>
            <a:endParaRPr lang="en-GB" dirty="0">
              <a:latin typeface="Bahnschrift" panose="020B0502040204020203" pitchFamily="34" charset="0"/>
            </a:endParaRPr>
          </a:p>
        </p:txBody>
      </p:sp>
      <p:sp>
        <p:nvSpPr>
          <p:cNvPr id="4" name="Rectangle 3"/>
          <p:cNvSpPr/>
          <p:nvPr/>
        </p:nvSpPr>
        <p:spPr>
          <a:xfrm>
            <a:off x="304798" y="453037"/>
            <a:ext cx="11338560" cy="1446550"/>
          </a:xfrm>
          <a:prstGeom prst="rect">
            <a:avLst/>
          </a:prstGeom>
        </p:spPr>
        <p:txBody>
          <a:bodyPr wrap="square">
            <a:spAutoFit/>
          </a:bodyPr>
          <a:lstStyle/>
          <a:p>
            <a:r>
              <a:rPr lang="en-GB" sz="4400" dirty="0" smtClean="0">
                <a:latin typeface="Bahnschrift" panose="020B0502040204020203" pitchFamily="34" charset="0"/>
              </a:rPr>
              <a:t>Think about these words from the song When I Grow Up from the musical Matilda. </a:t>
            </a:r>
            <a:endParaRPr lang="en-GB" sz="4400" dirty="0">
              <a:latin typeface="Bahnschrift" panose="020B0502040204020203" pitchFamily="34" charset="0"/>
            </a:endParaRPr>
          </a:p>
        </p:txBody>
      </p:sp>
      <p:sp>
        <p:nvSpPr>
          <p:cNvPr id="6" name="Rectangle 5"/>
          <p:cNvSpPr/>
          <p:nvPr/>
        </p:nvSpPr>
        <p:spPr>
          <a:xfrm>
            <a:off x="187232" y="2130719"/>
            <a:ext cx="10916195" cy="4401205"/>
          </a:xfrm>
          <a:prstGeom prst="rect">
            <a:avLst/>
          </a:prstGeom>
        </p:spPr>
        <p:txBody>
          <a:bodyPr wrap="square">
            <a:spAutoFit/>
          </a:bodyPr>
          <a:lstStyle/>
          <a:p>
            <a:r>
              <a:rPr lang="en-GB" sz="2800" dirty="0" smtClean="0">
                <a:solidFill>
                  <a:srgbClr val="202124"/>
                </a:solidFill>
                <a:latin typeface="Bahnschrift" panose="020B0502040204020203" pitchFamily="34" charset="0"/>
              </a:rPr>
              <a:t>Just because you find that life's not fair, it</a:t>
            </a:r>
            <a:r>
              <a:rPr lang="en-GB" sz="2800" dirty="0" smtClean="0">
                <a:latin typeface="Bahnschrift" panose="020B0502040204020203" pitchFamily="34" charset="0"/>
              </a:rPr>
              <a:t/>
            </a:r>
            <a:br>
              <a:rPr lang="en-GB" sz="2800" dirty="0" smtClean="0">
                <a:latin typeface="Bahnschrift" panose="020B0502040204020203" pitchFamily="34" charset="0"/>
              </a:rPr>
            </a:br>
            <a:r>
              <a:rPr lang="en-GB" sz="2800" dirty="0" smtClean="0">
                <a:solidFill>
                  <a:srgbClr val="202124"/>
                </a:solidFill>
                <a:latin typeface="Bahnschrift" panose="020B0502040204020203" pitchFamily="34" charset="0"/>
              </a:rPr>
              <a:t>Doesn't mean that you just have to grin and bear it.</a:t>
            </a:r>
            <a:r>
              <a:rPr lang="en-GB" sz="2800" dirty="0" smtClean="0">
                <a:latin typeface="Bahnschrift" panose="020B0502040204020203" pitchFamily="34" charset="0"/>
              </a:rPr>
              <a:t/>
            </a:r>
            <a:br>
              <a:rPr lang="en-GB" sz="2800" dirty="0" smtClean="0">
                <a:latin typeface="Bahnschrift" panose="020B0502040204020203" pitchFamily="34" charset="0"/>
              </a:rPr>
            </a:br>
            <a:r>
              <a:rPr lang="en-GB" sz="2800" dirty="0" smtClean="0">
                <a:solidFill>
                  <a:srgbClr val="202124"/>
                </a:solidFill>
                <a:latin typeface="Bahnschrift" panose="020B0502040204020203" pitchFamily="34" charset="0"/>
              </a:rPr>
              <a:t>If you always take it on the chin and wear it</a:t>
            </a:r>
            <a:r>
              <a:rPr lang="en-GB" sz="2800" dirty="0" smtClean="0">
                <a:latin typeface="Bahnschrift" panose="020B0502040204020203" pitchFamily="34" charset="0"/>
              </a:rPr>
              <a:t/>
            </a:r>
            <a:br>
              <a:rPr lang="en-GB" sz="2800" dirty="0" smtClean="0">
                <a:latin typeface="Bahnschrift" panose="020B0502040204020203" pitchFamily="34" charset="0"/>
              </a:rPr>
            </a:br>
            <a:r>
              <a:rPr lang="en-GB" sz="2800" dirty="0" smtClean="0">
                <a:solidFill>
                  <a:srgbClr val="202124"/>
                </a:solidFill>
                <a:latin typeface="Bahnschrift" panose="020B0502040204020203" pitchFamily="34" charset="0"/>
              </a:rPr>
              <a:t>Nothing will change!</a:t>
            </a:r>
            <a:r>
              <a:rPr lang="en-GB" sz="2800" dirty="0">
                <a:latin typeface="Bahnschrift" panose="020B0502040204020203" pitchFamily="34" charset="0"/>
              </a:rPr>
              <a:t/>
            </a:r>
            <a:br>
              <a:rPr lang="en-GB" sz="2800" dirty="0">
                <a:latin typeface="Bahnschrift" panose="020B0502040204020203" pitchFamily="34" charset="0"/>
              </a:rPr>
            </a:br>
            <a:r>
              <a:rPr lang="en-GB" sz="2800" dirty="0">
                <a:solidFill>
                  <a:srgbClr val="202124"/>
                </a:solidFill>
                <a:latin typeface="Bahnschrift" panose="020B0502040204020203" pitchFamily="34" charset="0"/>
              </a:rPr>
              <a:t>Just because I find myself in this story,</a:t>
            </a:r>
            <a:r>
              <a:rPr lang="en-GB" sz="2800" dirty="0">
                <a:latin typeface="Bahnschrift" panose="020B0502040204020203" pitchFamily="34" charset="0"/>
              </a:rPr>
              <a:t/>
            </a:r>
            <a:br>
              <a:rPr lang="en-GB" sz="2800" dirty="0">
                <a:latin typeface="Bahnschrift" panose="020B0502040204020203" pitchFamily="34" charset="0"/>
              </a:rPr>
            </a:br>
            <a:r>
              <a:rPr lang="en-GB" sz="2800" dirty="0">
                <a:solidFill>
                  <a:srgbClr val="202124"/>
                </a:solidFill>
                <a:latin typeface="Bahnschrift" panose="020B0502040204020203" pitchFamily="34" charset="0"/>
              </a:rPr>
              <a:t>It doesn't mean that everything is written for me.</a:t>
            </a:r>
            <a:r>
              <a:rPr lang="en-GB" sz="2800" dirty="0">
                <a:latin typeface="Bahnschrift" panose="020B0502040204020203" pitchFamily="34" charset="0"/>
              </a:rPr>
              <a:t/>
            </a:r>
            <a:br>
              <a:rPr lang="en-GB" sz="2800" dirty="0">
                <a:latin typeface="Bahnschrift" panose="020B0502040204020203" pitchFamily="34" charset="0"/>
              </a:rPr>
            </a:br>
            <a:r>
              <a:rPr lang="en-GB" sz="2800" dirty="0">
                <a:solidFill>
                  <a:srgbClr val="202124"/>
                </a:solidFill>
                <a:latin typeface="Bahnschrift" panose="020B0502040204020203" pitchFamily="34" charset="0"/>
              </a:rPr>
              <a:t>If I think the ending is fixed already,</a:t>
            </a:r>
            <a:r>
              <a:rPr lang="en-GB" sz="2800" dirty="0">
                <a:latin typeface="Bahnschrift" panose="020B0502040204020203" pitchFamily="34" charset="0"/>
              </a:rPr>
              <a:t/>
            </a:r>
            <a:br>
              <a:rPr lang="en-GB" sz="2800" dirty="0">
                <a:latin typeface="Bahnschrift" panose="020B0502040204020203" pitchFamily="34" charset="0"/>
              </a:rPr>
            </a:br>
            <a:r>
              <a:rPr lang="en-GB" sz="2800" dirty="0">
                <a:solidFill>
                  <a:srgbClr val="202124"/>
                </a:solidFill>
                <a:latin typeface="Bahnschrift" panose="020B0502040204020203" pitchFamily="34" charset="0"/>
              </a:rPr>
              <a:t>I might as well be saying</a:t>
            </a:r>
            <a:r>
              <a:rPr lang="en-GB" sz="2800" dirty="0">
                <a:latin typeface="Bahnschrift" panose="020B0502040204020203" pitchFamily="34" charset="0"/>
              </a:rPr>
              <a:t/>
            </a:r>
            <a:br>
              <a:rPr lang="en-GB" sz="2800" dirty="0">
                <a:latin typeface="Bahnschrift" panose="020B0502040204020203" pitchFamily="34" charset="0"/>
              </a:rPr>
            </a:br>
            <a:r>
              <a:rPr lang="en-GB" sz="2800" dirty="0">
                <a:solidFill>
                  <a:srgbClr val="202124"/>
                </a:solidFill>
                <a:latin typeface="Bahnschrift" panose="020B0502040204020203" pitchFamily="34" charset="0"/>
              </a:rPr>
              <a:t>I think that it's OK!</a:t>
            </a:r>
            <a:r>
              <a:rPr lang="en-GB" sz="2800" dirty="0">
                <a:latin typeface="Bahnschrift" panose="020B0502040204020203" pitchFamily="34" charset="0"/>
              </a:rPr>
              <a:t/>
            </a:r>
            <a:br>
              <a:rPr lang="en-GB" sz="2800" dirty="0">
                <a:latin typeface="Bahnschrift" panose="020B0502040204020203" pitchFamily="34" charset="0"/>
              </a:rPr>
            </a:br>
            <a:r>
              <a:rPr lang="en-GB" sz="2800" dirty="0">
                <a:solidFill>
                  <a:srgbClr val="202124"/>
                </a:solidFill>
                <a:latin typeface="Bahnschrift" panose="020B0502040204020203" pitchFamily="34" charset="0"/>
              </a:rPr>
              <a:t>And that's not right!</a:t>
            </a:r>
            <a:endParaRPr lang="en-GB" sz="2800" dirty="0">
              <a:latin typeface="Bahnschrift" panose="020B0502040204020203" pitchFamily="34" charset="0"/>
            </a:endParaRPr>
          </a:p>
        </p:txBody>
      </p:sp>
      <p:sp>
        <p:nvSpPr>
          <p:cNvPr id="7" name="Rectangle 6"/>
          <p:cNvSpPr/>
          <p:nvPr/>
        </p:nvSpPr>
        <p:spPr>
          <a:xfrm>
            <a:off x="5171352" y="5800224"/>
            <a:ext cx="7020648" cy="830997"/>
          </a:xfrm>
          <a:prstGeom prst="rect">
            <a:avLst/>
          </a:prstGeom>
        </p:spPr>
        <p:txBody>
          <a:bodyPr wrap="square">
            <a:spAutoFit/>
          </a:bodyPr>
          <a:lstStyle/>
          <a:p>
            <a:r>
              <a:rPr lang="en-GB" sz="2400" dirty="0" smtClean="0">
                <a:solidFill>
                  <a:srgbClr val="202124"/>
                </a:solidFill>
                <a:latin typeface="Bahnschrift" panose="020B0502040204020203" pitchFamily="34" charset="0"/>
              </a:rPr>
              <a:t>Watch the children from the show performing the song for the Queen </a:t>
            </a:r>
            <a:r>
              <a:rPr lang="en-GB" sz="2400" dirty="0" smtClean="0">
                <a:solidFill>
                  <a:srgbClr val="202124"/>
                </a:solidFill>
                <a:latin typeface="Bahnschrift" panose="020B0502040204020203" pitchFamily="34" charset="0"/>
                <a:hlinkClick r:id="rId2"/>
              </a:rPr>
              <a:t>here</a:t>
            </a:r>
            <a:r>
              <a:rPr lang="en-GB" sz="2400" dirty="0" smtClean="0">
                <a:solidFill>
                  <a:srgbClr val="202124"/>
                </a:solidFill>
                <a:latin typeface="Bahnschrift" panose="020B0502040204020203" pitchFamily="34" charset="0"/>
              </a:rPr>
              <a:t>.</a:t>
            </a:r>
            <a:endParaRPr lang="en-GB" sz="2400" dirty="0"/>
          </a:p>
        </p:txBody>
      </p:sp>
      <p:pic>
        <p:nvPicPr>
          <p:cNvPr id="3074" name="Picture 2" descr="Matilda the Musical (Closed August 17, 2019) | Norwich | reviews, cast and  info | WhatsOnSt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3064" y="3229516"/>
            <a:ext cx="3742996" cy="2420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66985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20786"/>
            <a:ext cx="9144000" cy="2387600"/>
          </a:xfrm>
        </p:spPr>
        <p:txBody>
          <a:bodyPr>
            <a:normAutofit/>
          </a:bodyPr>
          <a:lstStyle/>
          <a:p>
            <a:r>
              <a:rPr lang="en-GB" sz="8000" dirty="0" smtClean="0">
                <a:latin typeface="Bahnschrift" panose="020B0502040204020203" pitchFamily="34" charset="0"/>
              </a:rPr>
              <a:t>Challenge Injustice</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2: </a:t>
            </a:r>
            <a:r>
              <a:rPr lang="en-GB" dirty="0" smtClean="0">
                <a:latin typeface="Bahnschrift" panose="020B0502040204020203" pitchFamily="34" charset="0"/>
              </a:rPr>
              <a:t>17</a:t>
            </a:r>
            <a:r>
              <a:rPr lang="en-GB" baseline="30000" dirty="0" smtClean="0">
                <a:latin typeface="Bahnschrift" panose="020B0502040204020203" pitchFamily="34" charset="0"/>
              </a:rPr>
              <a:t>th</a:t>
            </a:r>
            <a:r>
              <a:rPr lang="en-GB" dirty="0" smtClean="0">
                <a:latin typeface="Bahnschrift" panose="020B0502040204020203" pitchFamily="34" charset="0"/>
              </a:rPr>
              <a:t> January</a:t>
            </a:r>
            <a:endParaRPr lang="en-GB" dirty="0">
              <a:latin typeface="Bahnschrift" panose="020B0502040204020203" pitchFamily="34" charset="0"/>
            </a:endParaRPr>
          </a:p>
        </p:txBody>
      </p:sp>
      <p:pic>
        <p:nvPicPr>
          <p:cNvPr id="6" name="Picture 5">
            <a:extLst>
              <a:ext uri="{FF2B5EF4-FFF2-40B4-BE49-F238E27FC236}">
                <a16:creationId xmlns:a16="http://schemas.microsoft.com/office/drawing/2014/main" id="{42786943-5C7F-C549-8AFC-27187469C7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3729474"/>
            <a:ext cx="2693972" cy="2710513"/>
          </a:xfrm>
          <a:prstGeom prst="rect">
            <a:avLst/>
          </a:prstGeom>
        </p:spPr>
      </p:pic>
      <p:pic>
        <p:nvPicPr>
          <p:cNvPr id="7" name="Picture 6">
            <a:extLst>
              <a:ext uri="{FF2B5EF4-FFF2-40B4-BE49-F238E27FC236}">
                <a16:creationId xmlns:a16="http://schemas.microsoft.com/office/drawing/2014/main" id="{A714DE96-B70B-D149-826F-21F37A38F9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4195" y="3729474"/>
            <a:ext cx="2693972" cy="2710513"/>
          </a:xfrm>
          <a:prstGeom prst="rect">
            <a:avLst/>
          </a:prstGeom>
        </p:spPr>
      </p:pic>
    </p:spTree>
    <p:extLst>
      <p:ext uri="{BB962C8B-B14F-4D97-AF65-F5344CB8AC3E}">
        <p14:creationId xmlns:p14="http://schemas.microsoft.com/office/powerpoint/2010/main" val="27847187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CD6529-BA65-6D4C-8C71-A0F00B8DB2B4}"/>
              </a:ext>
            </a:extLst>
          </p:cNvPr>
          <p:cNvSpPr txBox="1"/>
          <p:nvPr/>
        </p:nvSpPr>
        <p:spPr>
          <a:xfrm>
            <a:off x="570733" y="635497"/>
            <a:ext cx="10080812" cy="3170099"/>
          </a:xfrm>
          <a:prstGeom prst="rect">
            <a:avLst/>
          </a:prstGeom>
          <a:noFill/>
        </p:spPr>
        <p:txBody>
          <a:bodyPr wrap="square" rtlCol="0">
            <a:spAutoFit/>
          </a:bodyPr>
          <a:lstStyle/>
          <a:p>
            <a:r>
              <a:rPr lang="en-US" sz="4400" dirty="0">
                <a:latin typeface="Bahnschrift" panose="020B0502040204020203" pitchFamily="34" charset="0"/>
              </a:rPr>
              <a:t>Story Time </a:t>
            </a:r>
          </a:p>
          <a:p>
            <a:endParaRPr lang="en-US" sz="4400" dirty="0">
              <a:latin typeface="Bahnschrift" panose="020B0502040204020203" pitchFamily="34" charset="0"/>
            </a:endParaRPr>
          </a:p>
          <a:p>
            <a:r>
              <a:rPr lang="en-US" sz="2800" dirty="0" smtClean="0">
                <a:latin typeface="Bahnschrift" panose="020B0502040204020203" pitchFamily="34" charset="0"/>
                <a:hlinkClick r:id="rId2"/>
              </a:rPr>
              <a:t>I am Martin Luther King Jr.</a:t>
            </a:r>
            <a:endParaRPr lang="en-US" sz="2800" dirty="0">
              <a:latin typeface="Bahnschrift" panose="020B0502040204020203" pitchFamily="34" charset="0"/>
            </a:endParaRPr>
          </a:p>
          <a:p>
            <a:endParaRPr lang="en-US" sz="2800" dirty="0" smtClean="0">
              <a:latin typeface="Bahnschrift" panose="020B0502040204020203" pitchFamily="34" charset="0"/>
            </a:endParaRPr>
          </a:p>
          <a:p>
            <a:r>
              <a:rPr lang="en-US" sz="2800" dirty="0" smtClean="0">
                <a:latin typeface="Bahnschrift" panose="020B0502040204020203" pitchFamily="34" charset="0"/>
              </a:rPr>
              <a:t>By Brad Meltzer</a:t>
            </a:r>
            <a:endParaRPr lang="en-US" sz="2800" dirty="0">
              <a:latin typeface="Bahnschrift" panose="020B0502040204020203" pitchFamily="34" charset="0"/>
            </a:endParaRPr>
          </a:p>
          <a:p>
            <a:endParaRPr lang="en-US" sz="2800" dirty="0">
              <a:latin typeface="Bahnschrift" panose="020B0502040204020203" pitchFamily="34" charset="0"/>
            </a:endParaRPr>
          </a:p>
        </p:txBody>
      </p:sp>
      <p:pic>
        <p:nvPicPr>
          <p:cNvPr id="4098" name="Picture 2" descr="I am Martin Luther King, Jr. (Ordinary People Change the World) : Meltzer,  Brad: Amazon.co.uk: Boo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8373" y="425185"/>
            <a:ext cx="6014804" cy="601480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70733" y="3676242"/>
            <a:ext cx="4980981" cy="1446550"/>
          </a:xfrm>
          <a:prstGeom prst="rect">
            <a:avLst/>
          </a:prstGeom>
        </p:spPr>
        <p:txBody>
          <a:bodyPr wrap="square">
            <a:spAutoFit/>
          </a:bodyPr>
          <a:lstStyle/>
          <a:p>
            <a:r>
              <a:rPr lang="en-US" sz="4400" dirty="0" smtClean="0">
                <a:latin typeface="Bahnschrift" panose="020B0502040204020203" pitchFamily="34" charset="0"/>
              </a:rPr>
              <a:t>Today is Martin Luther King Jr day</a:t>
            </a:r>
            <a:endParaRPr lang="en-US" sz="4400" dirty="0">
              <a:latin typeface="Bahnschrift" panose="020B0502040204020203" pitchFamily="34" charset="0"/>
            </a:endParaRPr>
          </a:p>
        </p:txBody>
      </p:sp>
      <p:sp>
        <p:nvSpPr>
          <p:cNvPr id="5" name="Rectangle 4"/>
          <p:cNvSpPr/>
          <p:nvPr/>
        </p:nvSpPr>
        <p:spPr>
          <a:xfrm>
            <a:off x="630158" y="5644379"/>
            <a:ext cx="4980981" cy="400110"/>
          </a:xfrm>
          <a:prstGeom prst="rect">
            <a:avLst/>
          </a:prstGeom>
        </p:spPr>
        <p:txBody>
          <a:bodyPr wrap="square">
            <a:spAutoFit/>
          </a:bodyPr>
          <a:lstStyle/>
          <a:p>
            <a:r>
              <a:rPr lang="en-US" sz="2000" dirty="0" smtClean="0">
                <a:latin typeface="Bahnschrift" panose="020B0502040204020203" pitchFamily="34" charset="0"/>
              </a:rPr>
              <a:t>Or share a KS1/2 </a:t>
            </a:r>
            <a:r>
              <a:rPr lang="en-US" sz="2000" dirty="0" err="1" smtClean="0">
                <a:latin typeface="Bahnschrift" panose="020B0502040204020203" pitchFamily="34" charset="0"/>
              </a:rPr>
              <a:t>Twinkl</a:t>
            </a:r>
            <a:r>
              <a:rPr lang="en-US" sz="2000" dirty="0" smtClean="0">
                <a:latin typeface="Bahnschrift" panose="020B0502040204020203" pitchFamily="34" charset="0"/>
              </a:rPr>
              <a:t> </a:t>
            </a:r>
            <a:r>
              <a:rPr lang="en-US" sz="2000" dirty="0" err="1" smtClean="0">
                <a:latin typeface="Bahnschrift" panose="020B0502040204020203" pitchFamily="34" charset="0"/>
              </a:rPr>
              <a:t>powerpoint</a:t>
            </a:r>
            <a:endParaRPr lang="en-US" sz="2000" dirty="0">
              <a:latin typeface="Bahnschrift" panose="020B0502040204020203" pitchFamily="34" charset="0"/>
            </a:endParaRPr>
          </a:p>
        </p:txBody>
      </p:sp>
    </p:spTree>
    <p:extLst>
      <p:ext uri="{BB962C8B-B14F-4D97-AF65-F5344CB8AC3E}">
        <p14:creationId xmlns:p14="http://schemas.microsoft.com/office/powerpoint/2010/main" val="6999290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51517" y="546912"/>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3" name="Rectangle 2"/>
          <p:cNvSpPr/>
          <p:nvPr/>
        </p:nvSpPr>
        <p:spPr>
          <a:xfrm>
            <a:off x="104166" y="-48331"/>
            <a:ext cx="11934131" cy="3477875"/>
          </a:xfrm>
          <a:prstGeom prst="rect">
            <a:avLst/>
          </a:prstGeom>
        </p:spPr>
        <p:txBody>
          <a:bodyPr wrap="square">
            <a:spAutoFit/>
          </a:bodyPr>
          <a:lstStyle/>
          <a:p>
            <a:r>
              <a:rPr lang="en-GB" sz="4400" dirty="0" smtClean="0">
                <a:latin typeface="Bahnschrift" panose="020B0502040204020203" pitchFamily="34" charset="0"/>
              </a:rPr>
              <a:t>Martin Luther King Jr was someone who challenged injustice. </a:t>
            </a:r>
          </a:p>
          <a:p>
            <a:r>
              <a:rPr lang="en-GB" sz="4400" dirty="0" smtClean="0">
                <a:latin typeface="Bahnschrift" panose="020B0502040204020203" pitchFamily="34" charset="0"/>
              </a:rPr>
              <a:t>What injustice did he challenge?</a:t>
            </a:r>
          </a:p>
          <a:p>
            <a:r>
              <a:rPr lang="en-GB" sz="4400" dirty="0" smtClean="0">
                <a:latin typeface="Bahnschrift" panose="020B0502040204020203" pitchFamily="34" charset="0"/>
              </a:rPr>
              <a:t>How did he do this?</a:t>
            </a:r>
          </a:p>
          <a:p>
            <a:r>
              <a:rPr lang="en-GB" sz="4400" dirty="0" smtClean="0">
                <a:latin typeface="Bahnschrift" panose="020B0502040204020203" pitchFamily="34" charset="0"/>
              </a:rPr>
              <a:t>Why did he do this?</a:t>
            </a:r>
            <a:endParaRPr lang="en-GB" sz="4400" dirty="0">
              <a:latin typeface="Bahnschrift" panose="020B0502040204020203" pitchFamily="34" charset="0"/>
            </a:endParaRPr>
          </a:p>
        </p:txBody>
      </p:sp>
      <p:pic>
        <p:nvPicPr>
          <p:cNvPr id="2" name="Picture 1"/>
          <p:cNvPicPr>
            <a:picLocks noChangeAspect="1"/>
          </p:cNvPicPr>
          <p:nvPr/>
        </p:nvPicPr>
        <p:blipFill>
          <a:blip r:embed="rId2"/>
          <a:stretch>
            <a:fillRect/>
          </a:stretch>
        </p:blipFill>
        <p:spPr>
          <a:xfrm>
            <a:off x="201037" y="3452183"/>
            <a:ext cx="3867690" cy="3315163"/>
          </a:xfrm>
          <a:prstGeom prst="rect">
            <a:avLst/>
          </a:prstGeom>
        </p:spPr>
      </p:pic>
      <p:pic>
        <p:nvPicPr>
          <p:cNvPr id="4" name="Picture 3"/>
          <p:cNvPicPr>
            <a:picLocks noChangeAspect="1"/>
          </p:cNvPicPr>
          <p:nvPr/>
        </p:nvPicPr>
        <p:blipFill>
          <a:blip r:embed="rId3"/>
          <a:stretch>
            <a:fillRect/>
          </a:stretch>
        </p:blipFill>
        <p:spPr>
          <a:xfrm>
            <a:off x="4219207" y="3452183"/>
            <a:ext cx="4048605" cy="3315163"/>
          </a:xfrm>
          <a:prstGeom prst="rect">
            <a:avLst/>
          </a:prstGeom>
        </p:spPr>
      </p:pic>
      <p:pic>
        <p:nvPicPr>
          <p:cNvPr id="6" name="Picture 5"/>
          <p:cNvPicPr>
            <a:picLocks noChangeAspect="1"/>
          </p:cNvPicPr>
          <p:nvPr/>
        </p:nvPicPr>
        <p:blipFill rotWithShape="1">
          <a:blip r:embed="rId4"/>
          <a:srcRect t="3197" b="7379"/>
          <a:stretch/>
        </p:blipFill>
        <p:spPr>
          <a:xfrm>
            <a:off x="8418292" y="3452183"/>
            <a:ext cx="3620005" cy="3315162"/>
          </a:xfrm>
          <a:prstGeom prst="rect">
            <a:avLst/>
          </a:prstGeom>
        </p:spPr>
      </p:pic>
      <p:sp>
        <p:nvSpPr>
          <p:cNvPr id="7" name="TextBox 6"/>
          <p:cNvSpPr txBox="1"/>
          <p:nvPr/>
        </p:nvSpPr>
        <p:spPr>
          <a:xfrm>
            <a:off x="8418292" y="982331"/>
            <a:ext cx="3620005" cy="1938992"/>
          </a:xfrm>
          <a:prstGeom prst="rect">
            <a:avLst/>
          </a:prstGeom>
          <a:solidFill>
            <a:srgbClr val="92D050"/>
          </a:solidFill>
          <a:ln>
            <a:solidFill>
              <a:srgbClr val="FF0000"/>
            </a:solidFill>
          </a:ln>
        </p:spPr>
        <p:txBody>
          <a:bodyPr wrap="square" rtlCol="0">
            <a:spAutoFit/>
          </a:bodyPr>
          <a:lstStyle/>
          <a:p>
            <a:pPr algn="ctr"/>
            <a:r>
              <a:rPr lang="en-GB" sz="2400" dirty="0" smtClean="0">
                <a:latin typeface="Bahnschrift" panose="020B0502040204020203" pitchFamily="34" charset="0"/>
              </a:rPr>
              <a:t>INJUSTICE is a situation where the rights of a person, or a group, are ignored. They are treated unfairly as a result.</a:t>
            </a:r>
            <a:endParaRPr lang="en-GB" sz="2400" dirty="0">
              <a:latin typeface="Bahnschrift" panose="020B0502040204020203" pitchFamily="34" charset="0"/>
            </a:endParaRPr>
          </a:p>
        </p:txBody>
      </p:sp>
    </p:spTree>
    <p:extLst>
      <p:ext uri="{BB962C8B-B14F-4D97-AF65-F5344CB8AC3E}">
        <p14:creationId xmlns:p14="http://schemas.microsoft.com/office/powerpoint/2010/main" val="26855893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6"/>
            <a:ext cx="7759337" cy="146476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Bahnschrift" panose="020B0502040204020203" pitchFamily="34" charset="0"/>
              </a:rPr>
              <a:t>How many different types of injustice can you think of?</a:t>
            </a:r>
            <a:endParaRPr lang="en-GB" dirty="0">
              <a:latin typeface="Bahnschrift" panose="020B0502040204020203" pitchFamily="34" charset="0"/>
            </a:endParaRPr>
          </a:p>
        </p:txBody>
      </p:sp>
      <p:pic>
        <p:nvPicPr>
          <p:cNvPr id="5122" name="Picture 2" descr="Illustrating Equality VS Equity - Interaction Institute for Social Change :  Interaction Institute for Social Chan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20032" y="2738339"/>
            <a:ext cx="4900699" cy="367552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392166" y="194215"/>
            <a:ext cx="3620005" cy="1938992"/>
          </a:xfrm>
          <a:prstGeom prst="rect">
            <a:avLst/>
          </a:prstGeom>
          <a:solidFill>
            <a:srgbClr val="92D050"/>
          </a:solidFill>
          <a:ln>
            <a:solidFill>
              <a:srgbClr val="FF0000"/>
            </a:solidFill>
          </a:ln>
        </p:spPr>
        <p:txBody>
          <a:bodyPr wrap="square" rtlCol="0">
            <a:spAutoFit/>
          </a:bodyPr>
          <a:lstStyle/>
          <a:p>
            <a:pPr algn="ctr"/>
            <a:r>
              <a:rPr lang="en-GB" sz="2400" dirty="0" smtClean="0">
                <a:latin typeface="Bahnschrift" panose="020B0502040204020203" pitchFamily="34" charset="0"/>
              </a:rPr>
              <a:t>INJUSTICE is a situation where the rights of a person, or a group, are ignored. They are treated unfairly as a result.</a:t>
            </a:r>
            <a:endParaRPr lang="en-GB" sz="2400" dirty="0">
              <a:latin typeface="Bahnschrift" panose="020B0502040204020203" pitchFamily="34" charset="0"/>
            </a:endParaRPr>
          </a:p>
        </p:txBody>
      </p:sp>
      <p:sp>
        <p:nvSpPr>
          <p:cNvPr id="8" name="Title 1"/>
          <p:cNvSpPr txBox="1">
            <a:spLocks/>
          </p:cNvSpPr>
          <p:nvPr/>
        </p:nvSpPr>
        <p:spPr>
          <a:xfrm>
            <a:off x="457199" y="1854925"/>
            <a:ext cx="7759337" cy="500307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Bahnschrift" panose="020B0502040204020203" pitchFamily="34" charset="0"/>
              </a:rPr>
              <a:t>Race</a:t>
            </a:r>
          </a:p>
          <a:p>
            <a:r>
              <a:rPr lang="en-GB" dirty="0" smtClean="0">
                <a:latin typeface="Bahnschrift" panose="020B0502040204020203" pitchFamily="34" charset="0"/>
              </a:rPr>
              <a:t>Religion</a:t>
            </a:r>
          </a:p>
          <a:p>
            <a:r>
              <a:rPr lang="en-GB" dirty="0" smtClean="0">
                <a:latin typeface="Bahnschrift" panose="020B0502040204020203" pitchFamily="34" charset="0"/>
              </a:rPr>
              <a:t>Gender</a:t>
            </a:r>
          </a:p>
          <a:p>
            <a:r>
              <a:rPr lang="en-GB" dirty="0" smtClean="0">
                <a:latin typeface="Bahnschrift" panose="020B0502040204020203" pitchFamily="34" charset="0"/>
              </a:rPr>
              <a:t>Age</a:t>
            </a:r>
          </a:p>
          <a:p>
            <a:r>
              <a:rPr lang="en-GB" dirty="0" smtClean="0">
                <a:latin typeface="Bahnschrift" panose="020B0502040204020203" pitchFamily="34" charset="0"/>
              </a:rPr>
              <a:t>Disability</a:t>
            </a:r>
          </a:p>
          <a:p>
            <a:r>
              <a:rPr lang="en-GB" dirty="0" smtClean="0">
                <a:latin typeface="Bahnschrift" panose="020B0502040204020203" pitchFamily="34" charset="0"/>
              </a:rPr>
              <a:t>Sexuality</a:t>
            </a:r>
          </a:p>
          <a:p>
            <a:r>
              <a:rPr lang="en-GB" dirty="0" smtClean="0">
                <a:latin typeface="Bahnschrift" panose="020B0502040204020203" pitchFamily="34" charset="0"/>
              </a:rPr>
              <a:t>Wealth</a:t>
            </a:r>
          </a:p>
        </p:txBody>
      </p:sp>
      <p:sp>
        <p:nvSpPr>
          <p:cNvPr id="2" name="Rectangle 1"/>
          <p:cNvSpPr/>
          <p:nvPr/>
        </p:nvSpPr>
        <p:spPr>
          <a:xfrm>
            <a:off x="3754055" y="3087579"/>
            <a:ext cx="3033531" cy="1569660"/>
          </a:xfrm>
          <a:prstGeom prst="rect">
            <a:avLst/>
          </a:prstGeom>
        </p:spPr>
        <p:txBody>
          <a:bodyPr wrap="square">
            <a:spAutoFit/>
          </a:bodyPr>
          <a:lstStyle/>
          <a:p>
            <a:r>
              <a:rPr lang="en-GB" sz="3200" dirty="0">
                <a:latin typeface="Bahnschrift" panose="020B0502040204020203" pitchFamily="34" charset="0"/>
              </a:rPr>
              <a:t>Make sure you know what these all mean</a:t>
            </a:r>
          </a:p>
        </p:txBody>
      </p:sp>
    </p:spTree>
    <p:extLst>
      <p:ext uri="{BB962C8B-B14F-4D97-AF65-F5344CB8AC3E}">
        <p14:creationId xmlns:p14="http://schemas.microsoft.com/office/powerpoint/2010/main" val="2943824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AD7A96-6001-6F45-AF78-F42451C3F0B2}"/>
              </a:ext>
            </a:extLst>
          </p:cNvPr>
          <p:cNvSpPr txBox="1"/>
          <p:nvPr/>
        </p:nvSpPr>
        <p:spPr>
          <a:xfrm>
            <a:off x="735194" y="789050"/>
            <a:ext cx="10842723" cy="5509200"/>
          </a:xfrm>
          <a:prstGeom prst="rect">
            <a:avLst/>
          </a:prstGeom>
          <a:noFill/>
        </p:spPr>
        <p:txBody>
          <a:bodyPr wrap="square" rtlCol="0">
            <a:spAutoFit/>
          </a:bodyPr>
          <a:lstStyle/>
          <a:p>
            <a:pPr algn="ctr"/>
            <a:r>
              <a:rPr lang="en-US" sz="4400" dirty="0" smtClean="0">
                <a:latin typeface="Bahnschrift" panose="020B0502040204020203" pitchFamily="34" charset="0"/>
              </a:rPr>
              <a:t>We’ve learnt about different kinds of injustice.</a:t>
            </a:r>
          </a:p>
          <a:p>
            <a:pPr algn="ctr"/>
            <a:endParaRPr lang="en-US" sz="4400" dirty="0" smtClean="0">
              <a:latin typeface="Bahnschrift" panose="020B0502040204020203" pitchFamily="34" charset="0"/>
            </a:endParaRPr>
          </a:p>
          <a:p>
            <a:pPr algn="ctr"/>
            <a:r>
              <a:rPr lang="en-US" sz="4400" dirty="0" smtClean="0">
                <a:latin typeface="Bahnschrift" panose="020B0502040204020203" pitchFamily="34" charset="0"/>
              </a:rPr>
              <a:t>Think of some examples where someone may be treated unjustly/unfairly.</a:t>
            </a:r>
          </a:p>
          <a:p>
            <a:pPr algn="ctr"/>
            <a:endParaRPr lang="en-US" sz="4400" dirty="0" smtClean="0">
              <a:latin typeface="Bahnschrift" panose="020B0502040204020203" pitchFamily="34" charset="0"/>
            </a:endParaRPr>
          </a:p>
          <a:p>
            <a:pPr algn="ctr"/>
            <a:r>
              <a:rPr lang="en-US" sz="4400" dirty="0" smtClean="0">
                <a:latin typeface="Bahnschrift" panose="020B0502040204020203" pitchFamily="34" charset="0"/>
              </a:rPr>
              <a:t>What could you do to help in these situations? </a:t>
            </a:r>
            <a:endParaRPr lang="en-US" sz="4400" dirty="0">
              <a:latin typeface="Bahnschrift" panose="020B0502040204020203" pitchFamily="34" charset="0"/>
            </a:endParaRPr>
          </a:p>
        </p:txBody>
      </p:sp>
    </p:spTree>
    <p:extLst>
      <p:ext uri="{BB962C8B-B14F-4D97-AF65-F5344CB8AC3E}">
        <p14:creationId xmlns:p14="http://schemas.microsoft.com/office/powerpoint/2010/main" val="24219851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3509" y="520786"/>
            <a:ext cx="11521440" cy="2387600"/>
          </a:xfrm>
        </p:spPr>
        <p:txBody>
          <a:bodyPr>
            <a:normAutofit/>
          </a:bodyPr>
          <a:lstStyle/>
          <a:p>
            <a:r>
              <a:rPr lang="en-GB" sz="8000" dirty="0" smtClean="0">
                <a:latin typeface="Bahnschrift" panose="020B0502040204020203" pitchFamily="34" charset="0"/>
              </a:rPr>
              <a:t>Back to Nature</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a:t>
            </a:r>
            <a:r>
              <a:rPr lang="en-GB" dirty="0" smtClean="0">
                <a:latin typeface="Bahnschrift" panose="020B0502040204020203" pitchFamily="34" charset="0"/>
              </a:rPr>
              <a:t>3: 24</a:t>
            </a:r>
            <a:r>
              <a:rPr lang="en-GB" baseline="30000" dirty="0" smtClean="0">
                <a:latin typeface="Bahnschrift" panose="020B0502040204020203" pitchFamily="34" charset="0"/>
              </a:rPr>
              <a:t>th</a:t>
            </a:r>
            <a:r>
              <a:rPr lang="en-GB" dirty="0" smtClean="0">
                <a:latin typeface="Bahnschrift" panose="020B0502040204020203" pitchFamily="34" charset="0"/>
              </a:rPr>
              <a:t> January</a:t>
            </a:r>
            <a:endParaRPr lang="en-GB" dirty="0">
              <a:latin typeface="Bahnschrift" panose="020B0502040204020203" pitchFamily="34" charset="0"/>
            </a:endParaRPr>
          </a:p>
        </p:txBody>
      </p:sp>
      <p:pic>
        <p:nvPicPr>
          <p:cNvPr id="7" name="Picture 6">
            <a:extLst>
              <a:ext uri="{FF2B5EF4-FFF2-40B4-BE49-F238E27FC236}">
                <a16:creationId xmlns:a16="http://schemas.microsoft.com/office/drawing/2014/main" id="{E83709CB-C183-334D-966D-37D62B3E871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82141" y="3589275"/>
            <a:ext cx="2693972" cy="2710513"/>
          </a:xfrm>
          <a:prstGeom prst="rect">
            <a:avLst/>
          </a:prstGeom>
        </p:spPr>
      </p:pic>
      <p:pic>
        <p:nvPicPr>
          <p:cNvPr id="5" name="Picture 4">
            <a:extLst>
              <a:ext uri="{FF2B5EF4-FFF2-40B4-BE49-F238E27FC236}">
                <a16:creationId xmlns:a16="http://schemas.microsoft.com/office/drawing/2014/main" id="{42786943-5C7F-C549-8AFC-27187469C7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0" y="3589275"/>
            <a:ext cx="2693972" cy="2710513"/>
          </a:xfrm>
          <a:prstGeom prst="rect">
            <a:avLst/>
          </a:prstGeom>
        </p:spPr>
      </p:pic>
    </p:spTree>
    <p:extLst>
      <p:ext uri="{BB962C8B-B14F-4D97-AF65-F5344CB8AC3E}">
        <p14:creationId xmlns:p14="http://schemas.microsoft.com/office/powerpoint/2010/main" val="41374037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3B58DB-C664-1E40-BDF9-FD34ED6DEA62}"/>
              </a:ext>
            </a:extLst>
          </p:cNvPr>
          <p:cNvSpPr txBox="1"/>
          <p:nvPr/>
        </p:nvSpPr>
        <p:spPr>
          <a:xfrm>
            <a:off x="416859" y="510988"/>
            <a:ext cx="9090212" cy="5170646"/>
          </a:xfrm>
          <a:prstGeom prst="rect">
            <a:avLst/>
          </a:prstGeom>
          <a:noFill/>
        </p:spPr>
        <p:txBody>
          <a:bodyPr wrap="square" rtlCol="0">
            <a:spAutoFit/>
          </a:bodyPr>
          <a:lstStyle/>
          <a:p>
            <a:r>
              <a:rPr lang="en-US" sz="4400" dirty="0">
                <a:latin typeface="Bahnschrift" panose="020B0502040204020203" pitchFamily="34" charset="0"/>
              </a:rPr>
              <a:t>Story </a:t>
            </a:r>
            <a:r>
              <a:rPr lang="en-US" sz="4400" dirty="0" smtClean="0">
                <a:latin typeface="Bahnschrift" panose="020B0502040204020203" pitchFamily="34" charset="0"/>
              </a:rPr>
              <a:t>Time</a:t>
            </a:r>
          </a:p>
          <a:p>
            <a:endParaRPr lang="en-US" sz="4400" dirty="0">
              <a:latin typeface="Bahnschrift" panose="020B0502040204020203" pitchFamily="34" charset="0"/>
            </a:endParaRPr>
          </a:p>
          <a:p>
            <a:endParaRPr lang="en-US" dirty="0">
              <a:latin typeface="Bahnschrift" panose="020B0502040204020203" pitchFamily="34" charset="0"/>
            </a:endParaRPr>
          </a:p>
          <a:p>
            <a:r>
              <a:rPr lang="en-US" sz="3200" dirty="0" smtClean="0">
                <a:latin typeface="Bahnschrift" panose="020B0502040204020203" pitchFamily="34" charset="0"/>
                <a:hlinkClick r:id="rId2"/>
              </a:rPr>
              <a:t>Dear Earth </a:t>
            </a:r>
            <a:endParaRPr lang="en-US" sz="3200" dirty="0" smtClean="0">
              <a:latin typeface="Bahnschrift" panose="020B0502040204020203" pitchFamily="34" charset="0"/>
            </a:endParaRPr>
          </a:p>
          <a:p>
            <a:endParaRPr lang="en-US" sz="3200" dirty="0" smtClean="0">
              <a:latin typeface="Bahnschrift" panose="020B0502040204020203" pitchFamily="34" charset="0"/>
            </a:endParaRPr>
          </a:p>
          <a:p>
            <a:r>
              <a:rPr lang="en-US" sz="3200" dirty="0" smtClean="0">
                <a:latin typeface="Bahnschrift" panose="020B0502040204020203" pitchFamily="34" charset="0"/>
              </a:rPr>
              <a:t>by Isabel Otter</a:t>
            </a:r>
          </a:p>
          <a:p>
            <a:endParaRPr lang="en-US" sz="3200" dirty="0">
              <a:latin typeface="Bahnschrift" panose="020B0502040204020203" pitchFamily="34" charset="0"/>
            </a:endParaRPr>
          </a:p>
          <a:p>
            <a:endParaRPr lang="en-US" sz="3200" dirty="0" smtClean="0">
              <a:latin typeface="Bahnschrift" panose="020B0502040204020203" pitchFamily="34" charset="0"/>
            </a:endParaRPr>
          </a:p>
          <a:p>
            <a:endParaRPr lang="en-US" sz="3200" dirty="0">
              <a:latin typeface="Bahnschrift" panose="020B0502040204020203" pitchFamily="34" charset="0"/>
            </a:endParaRPr>
          </a:p>
          <a:p>
            <a:r>
              <a:rPr lang="en-US" sz="3200" dirty="0" smtClean="0">
                <a:latin typeface="Bahnschrift" panose="020B0502040204020203" pitchFamily="34" charset="0"/>
              </a:rPr>
              <a:t>Read by the author</a:t>
            </a:r>
            <a:endParaRPr lang="en-US" sz="3200" dirty="0">
              <a:latin typeface="Bahnschrift" panose="020B0502040204020203" pitchFamily="34" charset="0"/>
            </a:endParaRPr>
          </a:p>
        </p:txBody>
      </p:sp>
      <p:pic>
        <p:nvPicPr>
          <p:cNvPr id="1026" name="Picture 2" descr="Dear Earth by Isabel Otter, Clara Anganuzzi | Watersto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8203" y="297950"/>
            <a:ext cx="6950619" cy="6172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7361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49624" y="156753"/>
            <a:ext cx="11524129" cy="6557555"/>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smtClean="0">
                <a:latin typeface="Bahnschrift" panose="020B0502040204020203" pitchFamily="34" charset="0"/>
              </a:rPr>
              <a:t>The fresh air, the sounds of wildlife and the weather, and the closeness to trees, flowers  and other plants…</a:t>
            </a:r>
          </a:p>
          <a:p>
            <a:pPr algn="ctr"/>
            <a:endParaRPr lang="en-GB" dirty="0" smtClean="0">
              <a:latin typeface="Bahnschrift" panose="020B0502040204020203" pitchFamily="34" charset="0"/>
            </a:endParaRPr>
          </a:p>
          <a:p>
            <a:pPr algn="ctr"/>
            <a:r>
              <a:rPr lang="en-GB" dirty="0" smtClean="0">
                <a:latin typeface="Bahnschrift" panose="020B0502040204020203" pitchFamily="34" charset="0"/>
              </a:rPr>
              <a:t>Did </a:t>
            </a:r>
            <a:r>
              <a:rPr lang="en-GB" dirty="0">
                <a:latin typeface="Bahnschrift" panose="020B0502040204020203" pitchFamily="34" charset="0"/>
              </a:rPr>
              <a:t>you know that being out in nature is proven to be good for your mental health</a:t>
            </a:r>
            <a:r>
              <a:rPr lang="en-GB" dirty="0" smtClean="0">
                <a:latin typeface="Bahnschrift" panose="020B0502040204020203" pitchFamily="34" charset="0"/>
              </a:rPr>
              <a:t>?</a:t>
            </a:r>
          </a:p>
          <a:p>
            <a:pPr algn="ctr"/>
            <a:endParaRPr lang="en-GB" dirty="0" smtClean="0">
              <a:latin typeface="Bahnschrift" panose="020B0502040204020203" pitchFamily="34" charset="0"/>
            </a:endParaRPr>
          </a:p>
          <a:p>
            <a:pPr algn="ctr"/>
            <a:r>
              <a:rPr lang="en-GB" dirty="0" smtClean="0">
                <a:latin typeface="Bahnschrift" panose="020B0502040204020203" pitchFamily="34" charset="0"/>
              </a:rPr>
              <a:t>What mindfulness activities have you enjoyed in nature?</a:t>
            </a:r>
          </a:p>
          <a:p>
            <a:pPr algn="ctr"/>
            <a:endParaRPr lang="en-GB" dirty="0" smtClean="0">
              <a:latin typeface="Bahnschrift" panose="020B0502040204020203" pitchFamily="34" charset="0"/>
            </a:endParaRPr>
          </a:p>
          <a:p>
            <a:pPr algn="ctr"/>
            <a:r>
              <a:rPr lang="en-GB" dirty="0" smtClean="0">
                <a:latin typeface="Bahnschrift" panose="020B0502040204020203" pitchFamily="34" charset="0"/>
              </a:rPr>
              <a:t>Take some deep breaths, relax and enjoy this </a:t>
            </a:r>
            <a:r>
              <a:rPr lang="en-GB" dirty="0" smtClean="0">
                <a:latin typeface="Bahnschrift" panose="020B0502040204020203" pitchFamily="34" charset="0"/>
                <a:hlinkClick r:id="rId2"/>
              </a:rPr>
              <a:t>video</a:t>
            </a:r>
            <a:r>
              <a:rPr lang="en-GB" dirty="0" smtClean="0">
                <a:latin typeface="Bahnschrift" panose="020B0502040204020203" pitchFamily="34" charset="0"/>
              </a:rPr>
              <a:t> of photographs from nature.</a:t>
            </a:r>
            <a:endParaRPr lang="en-GB" dirty="0">
              <a:latin typeface="Bahnschrift" panose="020B0502040204020203" pitchFamily="34" charset="0"/>
            </a:endParaRPr>
          </a:p>
        </p:txBody>
      </p:sp>
    </p:spTree>
    <p:extLst>
      <p:ext uri="{BB962C8B-B14F-4D97-AF65-F5344CB8AC3E}">
        <p14:creationId xmlns:p14="http://schemas.microsoft.com/office/powerpoint/2010/main" val="21495479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39635" y="455663"/>
            <a:ext cx="11338560" cy="6402337"/>
          </a:xfrm>
          <a:prstGeom prst="rect">
            <a:avLst/>
          </a:prstGeom>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smtClean="0">
                <a:latin typeface="Bahnschrift" panose="020B0502040204020203" pitchFamily="34" charset="0"/>
              </a:rPr>
              <a:t>Did you know that </a:t>
            </a:r>
            <a:r>
              <a:rPr lang="en-GB" dirty="0" err="1" smtClean="0">
                <a:latin typeface="Bahnschrift" panose="020B0502040204020203" pitchFamily="34" charset="0"/>
              </a:rPr>
              <a:t>Allestree</a:t>
            </a:r>
            <a:r>
              <a:rPr lang="en-GB" dirty="0" smtClean="0">
                <a:latin typeface="Bahnschrift" panose="020B0502040204020203" pitchFamily="34" charset="0"/>
              </a:rPr>
              <a:t> park is going to be the UK’s biggest rewilding project? It will</a:t>
            </a:r>
          </a:p>
          <a:p>
            <a:pPr algn="ctr"/>
            <a:r>
              <a:rPr lang="en-GB" dirty="0" smtClean="0">
                <a:latin typeface="Bahnschrift" panose="020B0502040204020203" pitchFamily="34" charset="0"/>
              </a:rPr>
              <a:t> </a:t>
            </a:r>
          </a:p>
          <a:p>
            <a:pPr algn="ctr"/>
            <a:r>
              <a:rPr lang="en-GB" dirty="0" smtClean="0"/>
              <a:t>‘enable </a:t>
            </a:r>
            <a:r>
              <a:rPr lang="en-GB" dirty="0"/>
              <a:t>nature to do what it does best - lock up carbon, slow the flow of water, improve air quality and provide an amazing wild place where both people and wildlife can </a:t>
            </a:r>
            <a:r>
              <a:rPr lang="en-GB" dirty="0" smtClean="0"/>
              <a:t>thrive.’</a:t>
            </a:r>
          </a:p>
          <a:p>
            <a:pPr algn="ctr"/>
            <a:endParaRPr lang="en-GB" dirty="0" smtClean="0"/>
          </a:p>
          <a:p>
            <a:pPr algn="ctr"/>
            <a:r>
              <a:rPr lang="en-GB" dirty="0" smtClean="0">
                <a:latin typeface="Bahnschrift" panose="020B0502040204020203" pitchFamily="34" charset="0"/>
              </a:rPr>
              <a:t>Read more </a:t>
            </a:r>
            <a:r>
              <a:rPr lang="en-GB" dirty="0" smtClean="0">
                <a:latin typeface="Bahnschrift" panose="020B0502040204020203" pitchFamily="34" charset="0"/>
                <a:hlinkClick r:id="rId2"/>
              </a:rPr>
              <a:t>here</a:t>
            </a:r>
            <a:r>
              <a:rPr lang="en-GB" dirty="0" smtClean="0">
                <a:latin typeface="Bahnschrift" panose="020B0502040204020203" pitchFamily="34" charset="0"/>
              </a:rPr>
              <a:t> and </a:t>
            </a:r>
            <a:r>
              <a:rPr lang="en-GB" dirty="0" smtClean="0">
                <a:latin typeface="Bahnschrift" panose="020B0502040204020203" pitchFamily="34" charset="0"/>
                <a:hlinkClick r:id="rId3"/>
              </a:rPr>
              <a:t>here</a:t>
            </a:r>
            <a:r>
              <a:rPr lang="en-GB" dirty="0" smtClean="0">
                <a:latin typeface="Bahnschrift" panose="020B0502040204020203" pitchFamily="34" charset="0"/>
              </a:rPr>
              <a:t>.</a:t>
            </a:r>
          </a:p>
          <a:p>
            <a:pPr algn="ctr"/>
            <a:r>
              <a:rPr lang="en-GB" dirty="0" smtClean="0">
                <a:latin typeface="Bahnschrift" panose="020B0502040204020203" pitchFamily="34" charset="0"/>
              </a:rPr>
              <a:t>Why is this something we should be proud to have in our city? How will it benefit us?</a:t>
            </a:r>
            <a:endParaRPr lang="en-GB" dirty="0">
              <a:latin typeface="Bahnschrift" panose="020B0502040204020203" pitchFamily="34" charset="0"/>
            </a:endParaRPr>
          </a:p>
        </p:txBody>
      </p:sp>
    </p:spTree>
    <p:extLst>
      <p:ext uri="{BB962C8B-B14F-4D97-AF65-F5344CB8AC3E}">
        <p14:creationId xmlns:p14="http://schemas.microsoft.com/office/powerpoint/2010/main" val="11989564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DF9967-58AC-524D-8D3C-BFBDA751A2D5}"/>
              </a:ext>
            </a:extLst>
          </p:cNvPr>
          <p:cNvSpPr txBox="1"/>
          <p:nvPr/>
        </p:nvSpPr>
        <p:spPr>
          <a:xfrm>
            <a:off x="261257" y="-5417"/>
            <a:ext cx="11717383" cy="6863417"/>
          </a:xfrm>
          <a:prstGeom prst="rect">
            <a:avLst/>
          </a:prstGeom>
          <a:noFill/>
        </p:spPr>
        <p:txBody>
          <a:bodyPr wrap="square" rtlCol="0">
            <a:spAutoFit/>
          </a:bodyPr>
          <a:lstStyle/>
          <a:p>
            <a:r>
              <a:rPr lang="en-GB" sz="4400" dirty="0" smtClean="0">
                <a:latin typeface="Bahnschrift" panose="020B0502040204020203" pitchFamily="34" charset="0"/>
              </a:rPr>
              <a:t>This weekend, it is the Big Garden Bird Watch. You watch your garden and record the birds you see during one hour. Doing this could be very peaceful. You could do it with your family and submit your results to the RSPB website.</a:t>
            </a:r>
          </a:p>
          <a:p>
            <a:endParaRPr lang="en-GB" sz="4400" dirty="0" smtClean="0">
              <a:latin typeface="Bahnschrift" panose="020B0502040204020203" pitchFamily="34" charset="0"/>
            </a:endParaRPr>
          </a:p>
          <a:p>
            <a:endParaRPr lang="en-GB" sz="4400" dirty="0">
              <a:latin typeface="Bahnschrift" panose="020B0502040204020203" pitchFamily="34" charset="0"/>
            </a:endParaRPr>
          </a:p>
          <a:p>
            <a:r>
              <a:rPr lang="en-GB" sz="4400" dirty="0" smtClean="0">
                <a:latin typeface="Bahnschrift" panose="020B0502040204020203" pitchFamily="34" charset="0"/>
              </a:rPr>
              <a:t>Have a look at this </a:t>
            </a:r>
            <a:r>
              <a:rPr lang="en-GB" sz="4400" dirty="0" smtClean="0">
                <a:latin typeface="Bahnschrift" panose="020B0502040204020203" pitchFamily="34" charset="0"/>
                <a:hlinkClick r:id="rId2"/>
              </a:rPr>
              <a:t>website</a:t>
            </a:r>
            <a:r>
              <a:rPr lang="en-GB" sz="4400" dirty="0" smtClean="0">
                <a:latin typeface="Bahnschrift" panose="020B0502040204020203" pitchFamily="34" charset="0"/>
              </a:rPr>
              <a:t> to identify some common garden birds and hear their calls. Maybe you can find your class bird’s song too.</a:t>
            </a:r>
          </a:p>
        </p:txBody>
      </p:sp>
      <p:pic>
        <p:nvPicPr>
          <p:cNvPr id="2050" name="Picture 2" descr="Robin Red Breast Bird Facts | Erithacus Rubecula - The RSPB"/>
          <p:cNvPicPr>
            <a:picLocks noChangeAspect="1" noChangeArrowheads="1"/>
          </p:cNvPicPr>
          <p:nvPr/>
        </p:nvPicPr>
        <p:blipFill rotWithShape="1">
          <a:blip r:embed="rId3">
            <a:extLst>
              <a:ext uri="{28A0092B-C50C-407E-A947-70E740481C1C}">
                <a14:useLocalDpi xmlns:a14="http://schemas.microsoft.com/office/drawing/2010/main" val="0"/>
              </a:ext>
            </a:extLst>
          </a:blip>
          <a:srcRect l="27348" t="12029" r="22923" b="11888"/>
          <a:stretch/>
        </p:blipFill>
        <p:spPr bwMode="auto">
          <a:xfrm>
            <a:off x="2625634" y="3448594"/>
            <a:ext cx="1593668" cy="125403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lackbirds | Facts about Male &amp;amp; Female Blackbirds - The RSPB"/>
          <p:cNvPicPr>
            <a:picLocks noChangeAspect="1" noChangeArrowheads="1"/>
          </p:cNvPicPr>
          <p:nvPr/>
        </p:nvPicPr>
        <p:blipFill rotWithShape="1">
          <a:blip r:embed="rId4">
            <a:extLst>
              <a:ext uri="{28A0092B-C50C-407E-A947-70E740481C1C}">
                <a14:useLocalDpi xmlns:a14="http://schemas.microsoft.com/office/drawing/2010/main" val="0"/>
              </a:ext>
            </a:extLst>
          </a:blip>
          <a:srcRect l="25909" t="25060" r="26055" b="22860"/>
          <a:stretch/>
        </p:blipFill>
        <p:spPr bwMode="auto">
          <a:xfrm flipH="1">
            <a:off x="4389120" y="3596898"/>
            <a:ext cx="1982942" cy="110573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lue Tit Bird Facts | Cyanistes Caeruleus - The RSPB"/>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7516" t="17769" r="26769" b="15223"/>
          <a:stretch/>
        </p:blipFill>
        <p:spPr bwMode="auto">
          <a:xfrm>
            <a:off x="6276177" y="3596898"/>
            <a:ext cx="1403479" cy="105809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haffinch Bird Facts | Fringilla Coelebs - The RSPB"/>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4480" t="18463" r="24091" b="17306"/>
          <a:stretch/>
        </p:blipFill>
        <p:spPr bwMode="auto">
          <a:xfrm flipH="1">
            <a:off x="8069757" y="3567532"/>
            <a:ext cx="1581911" cy="1016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44746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 y="520786"/>
            <a:ext cx="11913326" cy="2387600"/>
          </a:xfrm>
        </p:spPr>
        <p:txBody>
          <a:bodyPr>
            <a:normAutofit/>
          </a:bodyPr>
          <a:lstStyle/>
          <a:p>
            <a:r>
              <a:rPr lang="en-GB" sz="8000" dirty="0" smtClean="0">
                <a:latin typeface="Bahnschrift" panose="020B0502040204020203" pitchFamily="34" charset="0"/>
              </a:rPr>
              <a:t>Festivals</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4: </a:t>
            </a:r>
            <a:r>
              <a:rPr lang="en-GB" dirty="0" smtClean="0">
                <a:latin typeface="Bahnschrift" panose="020B0502040204020203" pitchFamily="34" charset="0"/>
              </a:rPr>
              <a:t>31</a:t>
            </a:r>
            <a:r>
              <a:rPr lang="en-GB" baseline="30000" dirty="0" smtClean="0">
                <a:latin typeface="Bahnschrift" panose="020B0502040204020203" pitchFamily="34" charset="0"/>
              </a:rPr>
              <a:t>st</a:t>
            </a:r>
            <a:r>
              <a:rPr lang="en-GB" dirty="0" smtClean="0">
                <a:latin typeface="Bahnschrift" panose="020B0502040204020203" pitchFamily="34" charset="0"/>
              </a:rPr>
              <a:t> January</a:t>
            </a:r>
            <a:endParaRPr lang="en-GB" dirty="0">
              <a:latin typeface="Bahnschrift" panose="020B0502040204020203" pitchFamily="34" charset="0"/>
            </a:endParaRPr>
          </a:p>
        </p:txBody>
      </p:sp>
      <p:pic>
        <p:nvPicPr>
          <p:cNvPr id="7" name="Picture 6">
            <a:extLst>
              <a:ext uri="{FF2B5EF4-FFF2-40B4-BE49-F238E27FC236}">
                <a16:creationId xmlns:a16="http://schemas.microsoft.com/office/drawing/2014/main" id="{42786943-5C7F-C549-8AFC-27187469C7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9014" y="3682582"/>
            <a:ext cx="2693972" cy="2710513"/>
          </a:xfrm>
          <a:prstGeom prst="rect">
            <a:avLst/>
          </a:prstGeom>
        </p:spPr>
      </p:pic>
    </p:spTree>
    <p:extLst>
      <p:ext uri="{BB962C8B-B14F-4D97-AF65-F5344CB8AC3E}">
        <p14:creationId xmlns:p14="http://schemas.microsoft.com/office/powerpoint/2010/main" val="6038201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A1CC38-5A61-A54B-9310-04A25338BC83}"/>
              </a:ext>
            </a:extLst>
          </p:cNvPr>
          <p:cNvSpPr txBox="1"/>
          <p:nvPr/>
        </p:nvSpPr>
        <p:spPr>
          <a:xfrm>
            <a:off x="349622" y="382919"/>
            <a:ext cx="6611699" cy="4154984"/>
          </a:xfrm>
          <a:prstGeom prst="rect">
            <a:avLst/>
          </a:prstGeom>
          <a:noFill/>
        </p:spPr>
        <p:txBody>
          <a:bodyPr wrap="square" rtlCol="0">
            <a:spAutoFit/>
          </a:bodyPr>
          <a:lstStyle/>
          <a:p>
            <a:r>
              <a:rPr lang="en-US" sz="4400" dirty="0">
                <a:latin typeface="Bahnschrift" panose="020B0502040204020203" pitchFamily="34" charset="0"/>
              </a:rPr>
              <a:t>Story Time</a:t>
            </a:r>
          </a:p>
          <a:p>
            <a:endParaRPr lang="en-US" sz="4400" dirty="0">
              <a:latin typeface="Bahnschrift" panose="020B0502040204020203" pitchFamily="34" charset="0"/>
            </a:endParaRPr>
          </a:p>
          <a:p>
            <a:r>
              <a:rPr lang="en-US" sz="4400" dirty="0" smtClean="0">
                <a:latin typeface="Bahnschrift" panose="020B0502040204020203" pitchFamily="34" charset="0"/>
                <a:hlinkClick r:id="rId2"/>
              </a:rPr>
              <a:t>Ruby’s Chinese New Year</a:t>
            </a:r>
            <a:endParaRPr lang="en-US" sz="4400" dirty="0">
              <a:latin typeface="Bahnschrift" panose="020B0502040204020203" pitchFamily="34" charset="0"/>
            </a:endParaRPr>
          </a:p>
          <a:p>
            <a:endParaRPr lang="en-US" sz="4400" dirty="0" smtClean="0">
              <a:latin typeface="Bahnschrift" panose="020B0502040204020203" pitchFamily="34" charset="0"/>
            </a:endParaRPr>
          </a:p>
          <a:p>
            <a:r>
              <a:rPr lang="en-US" sz="4400" dirty="0" smtClean="0">
                <a:latin typeface="Bahnschrift" panose="020B0502040204020203" pitchFamily="34" charset="0"/>
              </a:rPr>
              <a:t>by Vickie Lee</a:t>
            </a:r>
            <a:endParaRPr lang="en-US" sz="4400" dirty="0">
              <a:latin typeface="Bahnschrift" panose="020B0502040204020203" pitchFamily="34" charset="0"/>
            </a:endParaRPr>
          </a:p>
          <a:p>
            <a:endParaRPr lang="en-US" sz="4400" dirty="0">
              <a:latin typeface="Bahnschrift" panose="020B0502040204020203" pitchFamily="34" charset="0"/>
            </a:endParaRPr>
          </a:p>
        </p:txBody>
      </p:sp>
      <p:pic>
        <p:nvPicPr>
          <p:cNvPr id="3074" name="Picture 2" descr="Ruby's Chinese New Ye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8077" y="380871"/>
            <a:ext cx="4729933" cy="6077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5507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205523" y="194215"/>
            <a:ext cx="12125813" cy="2800767"/>
          </a:xfrm>
          <a:prstGeom prst="rect">
            <a:avLst/>
          </a:prstGeom>
        </p:spPr>
        <p:txBody>
          <a:bodyPr wrap="square">
            <a:spAutoFit/>
          </a:bodyPr>
          <a:lstStyle/>
          <a:p>
            <a:pPr algn="ctr"/>
            <a:r>
              <a:rPr lang="en-GB" sz="4400" dirty="0" smtClean="0">
                <a:latin typeface="Bahnschrift" panose="020B0502040204020203" pitchFamily="34" charset="0"/>
              </a:rPr>
              <a:t>Holi is Hindu festival on 14</a:t>
            </a:r>
            <a:r>
              <a:rPr lang="en-GB" sz="4400" baseline="30000" dirty="0" smtClean="0">
                <a:latin typeface="Bahnschrift" panose="020B0502040204020203" pitchFamily="34" charset="0"/>
              </a:rPr>
              <a:t>th</a:t>
            </a:r>
            <a:r>
              <a:rPr lang="en-GB" sz="4400" dirty="0" smtClean="0">
                <a:latin typeface="Bahnschrift" panose="020B0502040204020203" pitchFamily="34" charset="0"/>
              </a:rPr>
              <a:t> March. It celebrates new colours appearing, new beginnings, inclusiveness and joy over evil. </a:t>
            </a:r>
          </a:p>
          <a:p>
            <a:pPr algn="ctr"/>
            <a:r>
              <a:rPr lang="en-GB" sz="4400" dirty="0" smtClean="0">
                <a:latin typeface="Bahnschrift" panose="020B0502040204020203" pitchFamily="34" charset="0"/>
              </a:rPr>
              <a:t>Here’s a </a:t>
            </a:r>
            <a:r>
              <a:rPr lang="en-GB" sz="4400" dirty="0" smtClean="0">
                <a:latin typeface="Bahnschrift" panose="020B0502040204020203" pitchFamily="34" charset="0"/>
                <a:hlinkClick r:id="rId2"/>
              </a:rPr>
              <a:t>story</a:t>
            </a:r>
            <a:r>
              <a:rPr lang="en-GB" sz="4400" dirty="0" smtClean="0">
                <a:latin typeface="Bahnschrift" panose="020B0502040204020203" pitchFamily="34" charset="0"/>
              </a:rPr>
              <a:t> about Holi.</a:t>
            </a:r>
            <a:endParaRPr lang="en-GB" sz="4400" dirty="0">
              <a:latin typeface="Bahnschrift" panose="020B0502040204020203" pitchFamily="34" charset="0"/>
            </a:endParaRPr>
          </a:p>
        </p:txBody>
      </p:sp>
      <p:pic>
        <p:nvPicPr>
          <p:cNvPr id="4098" name="Picture 2" descr="Celebrating Holi, India&amp;#39;s Joyful Festival Of Colors And Love Kids News  Artic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31346" y="2994982"/>
            <a:ext cx="5621214" cy="3735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2727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203693" y="194215"/>
            <a:ext cx="11845574" cy="2800767"/>
          </a:xfrm>
          <a:prstGeom prst="rect">
            <a:avLst/>
          </a:prstGeom>
        </p:spPr>
        <p:txBody>
          <a:bodyPr wrap="square">
            <a:spAutoFit/>
          </a:bodyPr>
          <a:lstStyle/>
          <a:p>
            <a:pPr algn="ctr"/>
            <a:r>
              <a:rPr lang="en-GB" sz="4400" dirty="0" smtClean="0">
                <a:latin typeface="Bahnschrift" panose="020B0502040204020203" pitchFamily="34" charset="0"/>
              </a:rPr>
              <a:t>You have probably heard of Pancake Day/ </a:t>
            </a:r>
            <a:r>
              <a:rPr lang="en-GB" sz="4400" dirty="0" smtClean="0">
                <a:latin typeface="Bahnschrift" panose="020B0502040204020203" pitchFamily="34" charset="0"/>
                <a:hlinkClick r:id="rId2"/>
              </a:rPr>
              <a:t>Shrove </a:t>
            </a:r>
            <a:r>
              <a:rPr lang="en-GB" sz="4400" dirty="0">
                <a:latin typeface="Bahnschrift" panose="020B0502040204020203" pitchFamily="34" charset="0"/>
                <a:hlinkClick r:id="rId2"/>
              </a:rPr>
              <a:t>Tuesday</a:t>
            </a:r>
            <a:r>
              <a:rPr lang="en-GB" sz="4400" dirty="0" smtClean="0">
                <a:latin typeface="Bahnschrift" panose="020B0502040204020203" pitchFamily="34" charset="0"/>
              </a:rPr>
              <a:t>/ Mardi </a:t>
            </a:r>
            <a:r>
              <a:rPr lang="en-GB" sz="4400" dirty="0">
                <a:latin typeface="Bahnschrift" panose="020B0502040204020203" pitchFamily="34" charset="0"/>
              </a:rPr>
              <a:t>Gras. </a:t>
            </a:r>
            <a:r>
              <a:rPr lang="en-GB" sz="4400" dirty="0" smtClean="0">
                <a:latin typeface="Bahnschrift" panose="020B0502040204020203" pitchFamily="34" charset="0"/>
              </a:rPr>
              <a:t>The day after is Ash Wednesday, the start of Lent for Catholics. Find out more </a:t>
            </a:r>
            <a:r>
              <a:rPr lang="en-GB" sz="4400" dirty="0" smtClean="0">
                <a:latin typeface="Bahnschrift" panose="020B0502040204020203" pitchFamily="34" charset="0"/>
                <a:hlinkClick r:id="rId3"/>
              </a:rPr>
              <a:t>here</a:t>
            </a:r>
            <a:r>
              <a:rPr lang="en-GB" sz="4400" dirty="0">
                <a:latin typeface="Bahnschrift" panose="020B0502040204020203" pitchFamily="34" charset="0"/>
              </a:rPr>
              <a:t> </a:t>
            </a:r>
            <a:r>
              <a:rPr lang="en-GB" sz="4400" dirty="0" smtClean="0">
                <a:latin typeface="Bahnschrift" panose="020B0502040204020203" pitchFamily="34" charset="0"/>
              </a:rPr>
              <a:t>and </a:t>
            </a:r>
            <a:r>
              <a:rPr lang="en-GB" sz="4400" dirty="0" smtClean="0">
                <a:latin typeface="Bahnschrift" panose="020B0502040204020203" pitchFamily="34" charset="0"/>
                <a:hlinkClick r:id="rId4"/>
              </a:rPr>
              <a:t>here</a:t>
            </a:r>
            <a:r>
              <a:rPr lang="en-GB" sz="4400" dirty="0" smtClean="0">
                <a:latin typeface="Bahnschrift" panose="020B0502040204020203" pitchFamily="34" charset="0"/>
              </a:rPr>
              <a:t>.</a:t>
            </a:r>
            <a:endParaRPr lang="en-GB" sz="4400" dirty="0">
              <a:latin typeface="Bahnschrift" panose="020B0502040204020203" pitchFamily="34" charset="0"/>
            </a:endParaRPr>
          </a:p>
        </p:txBody>
      </p:sp>
      <p:pic>
        <p:nvPicPr>
          <p:cNvPr id="5122" name="Picture 2" descr="Ashbourne Royal Shrovetide Footbal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25549" y="3384840"/>
            <a:ext cx="4712260" cy="269810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reparing for Lent: The &amp;#39;whys&amp;#39; of the season | The Compas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37809" y="2871868"/>
            <a:ext cx="5560004" cy="3892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8169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203693" y="213618"/>
            <a:ext cx="7856090" cy="4832092"/>
          </a:xfrm>
          <a:prstGeom prst="rect">
            <a:avLst/>
          </a:prstGeom>
        </p:spPr>
        <p:txBody>
          <a:bodyPr wrap="square">
            <a:spAutoFit/>
          </a:bodyPr>
          <a:lstStyle/>
          <a:p>
            <a:r>
              <a:rPr lang="en-GB" sz="4400" dirty="0">
                <a:latin typeface="Bahnschrift" panose="020B0502040204020203" pitchFamily="34" charset="0"/>
              </a:rPr>
              <a:t>What festivals do you and your family celebrate?</a:t>
            </a:r>
          </a:p>
          <a:p>
            <a:pPr algn="ctr"/>
            <a:endParaRPr lang="en-GB" sz="4400" dirty="0" smtClean="0">
              <a:latin typeface="Bahnschrift" panose="020B0502040204020203" pitchFamily="34" charset="0"/>
            </a:endParaRPr>
          </a:p>
          <a:p>
            <a:r>
              <a:rPr lang="en-GB" sz="4400" dirty="0" smtClean="0">
                <a:latin typeface="Bahnschrift" panose="020B0502040204020203" pitchFamily="34" charset="0"/>
              </a:rPr>
              <a:t>Find out </a:t>
            </a:r>
            <a:r>
              <a:rPr lang="en-GB" sz="4400" dirty="0" smtClean="0">
                <a:latin typeface="Bahnschrift" panose="020B0502040204020203" pitchFamily="34" charset="0"/>
                <a:hlinkClick r:id="rId2"/>
              </a:rPr>
              <a:t>here</a:t>
            </a:r>
            <a:r>
              <a:rPr lang="en-GB" sz="4400" dirty="0" smtClean="0">
                <a:latin typeface="Bahnschrift" panose="020B0502040204020203" pitchFamily="34" charset="0"/>
              </a:rPr>
              <a:t> about some more springtime festivals coming up over the next few months around the world.</a:t>
            </a:r>
            <a:endParaRPr lang="en-GB" sz="4400" dirty="0">
              <a:latin typeface="Bahnschrift" panose="020B0502040204020203" pitchFamily="34" charset="0"/>
            </a:endParaRPr>
          </a:p>
        </p:txBody>
      </p:sp>
      <p:pic>
        <p:nvPicPr>
          <p:cNvPr id="6146" name="Picture 2" descr="Complete Hanami Guide: How to Enjoy a Cherry Blossom Party in Japan! | LIVE  JAPAN travel gui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7688" y="1871461"/>
            <a:ext cx="4441579" cy="3174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31277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 y="520786"/>
            <a:ext cx="11913326" cy="2387600"/>
          </a:xfrm>
        </p:spPr>
        <p:txBody>
          <a:bodyPr>
            <a:normAutofit/>
          </a:bodyPr>
          <a:lstStyle/>
          <a:p>
            <a:r>
              <a:rPr lang="en-GB" sz="8000" smtClean="0">
                <a:latin typeface="Bahnschrift" panose="020B0502040204020203" pitchFamily="34" charset="0"/>
              </a:rPr>
              <a:t>Respect </a:t>
            </a:r>
            <a:r>
              <a:rPr lang="en-GB" sz="8000" dirty="0" smtClean="0">
                <a:latin typeface="Bahnschrift" panose="020B0502040204020203" pitchFamily="34" charset="0"/>
              </a:rPr>
              <a:t>and Relationships</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5: </a:t>
            </a:r>
            <a:r>
              <a:rPr lang="en-GB" dirty="0" smtClean="0">
                <a:latin typeface="Bahnschrift" panose="020B0502040204020203" pitchFamily="34" charset="0"/>
              </a:rPr>
              <a:t>7</a:t>
            </a:r>
            <a:r>
              <a:rPr lang="en-GB" baseline="30000" dirty="0" smtClean="0">
                <a:latin typeface="Bahnschrift" panose="020B0502040204020203" pitchFamily="34" charset="0"/>
              </a:rPr>
              <a:t>th</a:t>
            </a:r>
            <a:r>
              <a:rPr lang="en-GB" dirty="0" smtClean="0">
                <a:latin typeface="Bahnschrift" panose="020B0502040204020203" pitchFamily="34" charset="0"/>
              </a:rPr>
              <a:t> February</a:t>
            </a:r>
            <a:endParaRPr lang="en-GB" dirty="0">
              <a:latin typeface="Bahnschrift" panose="020B0502040204020203" pitchFamily="34" charset="0"/>
            </a:endParaRPr>
          </a:p>
        </p:txBody>
      </p:sp>
      <p:pic>
        <p:nvPicPr>
          <p:cNvPr id="7" name="Picture 6">
            <a:extLst>
              <a:ext uri="{FF2B5EF4-FFF2-40B4-BE49-F238E27FC236}">
                <a16:creationId xmlns:a16="http://schemas.microsoft.com/office/drawing/2014/main" id="{0DD16443-F384-9F43-AEE2-060F0DE566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61059" y="3626407"/>
            <a:ext cx="2694264" cy="2710807"/>
          </a:xfrm>
          <a:prstGeom prst="rect">
            <a:avLst/>
          </a:prstGeom>
        </p:spPr>
      </p:pic>
      <p:pic>
        <p:nvPicPr>
          <p:cNvPr id="8" name="Picture 7">
            <a:extLst>
              <a:ext uri="{FF2B5EF4-FFF2-40B4-BE49-F238E27FC236}">
                <a16:creationId xmlns:a16="http://schemas.microsoft.com/office/drawing/2014/main" id="{E83709CB-C183-334D-966D-37D62B3E87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3039" y="3626701"/>
            <a:ext cx="2693972" cy="2710513"/>
          </a:xfrm>
          <a:prstGeom prst="rect">
            <a:avLst/>
          </a:prstGeom>
        </p:spPr>
      </p:pic>
    </p:spTree>
    <p:extLst>
      <p:ext uri="{BB962C8B-B14F-4D97-AF65-F5344CB8AC3E}">
        <p14:creationId xmlns:p14="http://schemas.microsoft.com/office/powerpoint/2010/main" val="39551790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F3E6CC-F2C4-004C-B2C9-E70EA1D96639}"/>
              </a:ext>
            </a:extLst>
          </p:cNvPr>
          <p:cNvSpPr txBox="1"/>
          <p:nvPr/>
        </p:nvSpPr>
        <p:spPr>
          <a:xfrm>
            <a:off x="591393" y="628233"/>
            <a:ext cx="4270721" cy="4154984"/>
          </a:xfrm>
          <a:prstGeom prst="rect">
            <a:avLst/>
          </a:prstGeom>
          <a:noFill/>
        </p:spPr>
        <p:txBody>
          <a:bodyPr wrap="none" rtlCol="0">
            <a:spAutoFit/>
          </a:bodyPr>
          <a:lstStyle/>
          <a:p>
            <a:r>
              <a:rPr lang="en-US" sz="4400" dirty="0">
                <a:latin typeface="Bahnschrift" panose="020B0502040204020203" pitchFamily="34" charset="0"/>
              </a:rPr>
              <a:t>Story Time</a:t>
            </a:r>
          </a:p>
          <a:p>
            <a:endParaRPr lang="en-US" sz="4400" dirty="0">
              <a:latin typeface="Bahnschrift" panose="020B0502040204020203" pitchFamily="34" charset="0"/>
            </a:endParaRPr>
          </a:p>
          <a:p>
            <a:r>
              <a:rPr lang="en-US" sz="4400" dirty="0" smtClean="0">
                <a:latin typeface="Bahnschrift" panose="020B0502040204020203" pitchFamily="34" charset="0"/>
                <a:hlinkClick r:id="rId2"/>
              </a:rPr>
              <a:t>#Goldilocks</a:t>
            </a:r>
            <a:endParaRPr lang="en-US" sz="4400" dirty="0" smtClean="0">
              <a:latin typeface="Bahnschrift" panose="020B0502040204020203" pitchFamily="34" charset="0"/>
            </a:endParaRPr>
          </a:p>
          <a:p>
            <a:endParaRPr lang="en-US" sz="4400" dirty="0">
              <a:latin typeface="Bahnschrift" panose="020B0502040204020203" pitchFamily="34" charset="0"/>
            </a:endParaRPr>
          </a:p>
          <a:p>
            <a:r>
              <a:rPr lang="en-US" sz="4400" dirty="0">
                <a:latin typeface="Bahnschrift" panose="020B0502040204020203" pitchFamily="34" charset="0"/>
              </a:rPr>
              <a:t>b</a:t>
            </a:r>
            <a:r>
              <a:rPr lang="en-US" sz="4400" dirty="0" smtClean="0">
                <a:latin typeface="Bahnschrift" panose="020B0502040204020203" pitchFamily="34" charset="0"/>
              </a:rPr>
              <a:t>y Jeanne Willis</a:t>
            </a:r>
          </a:p>
          <a:p>
            <a:endParaRPr lang="en-US" sz="4400" dirty="0">
              <a:latin typeface="Bahnschrift" panose="020B0502040204020203" pitchFamily="34" charset="0"/>
            </a:endParaRPr>
          </a:p>
        </p:txBody>
      </p:sp>
      <p:pic>
        <p:nvPicPr>
          <p:cNvPr id="7170" name="Picture 2" descr="Goldilocks: A fairytale for the digital age | Vodafone"/>
          <p:cNvPicPr>
            <a:picLocks noChangeAspect="1" noChangeArrowheads="1"/>
          </p:cNvPicPr>
          <p:nvPr/>
        </p:nvPicPr>
        <p:blipFill rotWithShape="1">
          <a:blip r:embed="rId3">
            <a:extLst>
              <a:ext uri="{28A0092B-C50C-407E-A947-70E740481C1C}">
                <a14:useLocalDpi xmlns:a14="http://schemas.microsoft.com/office/drawing/2010/main" val="0"/>
              </a:ext>
            </a:extLst>
          </a:blip>
          <a:srcRect l="14422" t="8604" r="14592"/>
          <a:stretch/>
        </p:blipFill>
        <p:spPr bwMode="auto">
          <a:xfrm>
            <a:off x="5251269" y="628233"/>
            <a:ext cx="6518366" cy="5573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707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182878" y="-5417"/>
            <a:ext cx="7498081" cy="6863417"/>
          </a:xfrm>
          <a:prstGeom prst="rect">
            <a:avLst/>
          </a:prstGeom>
        </p:spPr>
        <p:txBody>
          <a:bodyPr wrap="square">
            <a:spAutoFit/>
          </a:bodyPr>
          <a:lstStyle/>
          <a:p>
            <a:r>
              <a:rPr lang="en-GB" sz="4400" dirty="0" smtClean="0">
                <a:latin typeface="Bahnschrift" panose="020B0502040204020203" pitchFamily="34" charset="0"/>
              </a:rPr>
              <a:t>Today is Safer Internet Day. This year’s theme is:</a:t>
            </a:r>
          </a:p>
          <a:p>
            <a:pPr algn="ctr"/>
            <a:endParaRPr lang="en-GB" sz="4400" dirty="0">
              <a:latin typeface="Bahnschrift" panose="020B0502040204020203" pitchFamily="34" charset="0"/>
            </a:endParaRPr>
          </a:p>
          <a:p>
            <a:r>
              <a:rPr lang="en-GB" sz="4400" dirty="0" smtClean="0">
                <a:latin typeface="Bahnschrift" panose="020B0502040204020203" pitchFamily="34" charset="0"/>
              </a:rPr>
              <a:t>All Fun and Games? Exploring respect and relationships online</a:t>
            </a:r>
          </a:p>
          <a:p>
            <a:endParaRPr lang="en-GB" sz="4400" dirty="0">
              <a:latin typeface="Bahnschrift" panose="020B0502040204020203" pitchFamily="34" charset="0"/>
            </a:endParaRPr>
          </a:p>
          <a:p>
            <a:r>
              <a:rPr lang="en-GB" sz="4400" dirty="0" smtClean="0">
                <a:latin typeface="Bahnschrift" panose="020B0502040204020203" pitchFamily="34" charset="0"/>
              </a:rPr>
              <a:t>What does this poster mean and how does it link to the things YOU do online?</a:t>
            </a:r>
            <a:endParaRPr lang="en-GB" sz="4400" dirty="0">
              <a:latin typeface="Bahnschrift" panose="020B0502040204020203" pitchFamily="34" charset="0"/>
            </a:endParaRPr>
          </a:p>
        </p:txBody>
      </p:sp>
      <p:pic>
        <p:nvPicPr>
          <p:cNvPr id="2" name="Picture 1"/>
          <p:cNvPicPr>
            <a:picLocks noChangeAspect="1"/>
          </p:cNvPicPr>
          <p:nvPr/>
        </p:nvPicPr>
        <p:blipFill>
          <a:blip r:embed="rId2"/>
          <a:stretch>
            <a:fillRect/>
          </a:stretch>
        </p:blipFill>
        <p:spPr>
          <a:xfrm>
            <a:off x="7372001" y="194215"/>
            <a:ext cx="4423759" cy="6476162"/>
          </a:xfrm>
          <a:prstGeom prst="rect">
            <a:avLst/>
          </a:prstGeom>
        </p:spPr>
      </p:pic>
      <p:cxnSp>
        <p:nvCxnSpPr>
          <p:cNvPr id="4" name="Straight Connector 3"/>
          <p:cNvCxnSpPr/>
          <p:nvPr/>
        </p:nvCxnSpPr>
        <p:spPr>
          <a:xfrm flipV="1">
            <a:off x="10006149" y="1005840"/>
            <a:ext cx="796834" cy="37882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0802983" y="487365"/>
            <a:ext cx="1079142" cy="707886"/>
          </a:xfrm>
          <a:prstGeom prst="rect">
            <a:avLst/>
          </a:prstGeom>
          <a:noFill/>
        </p:spPr>
        <p:txBody>
          <a:bodyPr wrap="none" rtlCol="0">
            <a:spAutoFit/>
          </a:bodyPr>
          <a:lstStyle/>
          <a:p>
            <a:r>
              <a:rPr lang="en-GB" sz="4000" dirty="0" smtClean="0">
                <a:solidFill>
                  <a:srgbClr val="FF0000"/>
                </a:solidFill>
                <a:latin typeface="SassoonPrimaryInfant" pitchFamily="2" charset="0"/>
              </a:rPr>
              <a:t>type</a:t>
            </a:r>
            <a:endParaRPr lang="en-GB" sz="4000" dirty="0">
              <a:solidFill>
                <a:srgbClr val="FF0000"/>
              </a:solidFill>
              <a:latin typeface="SassoonPrimaryInfant" pitchFamily="2" charset="0"/>
            </a:endParaRPr>
          </a:p>
        </p:txBody>
      </p:sp>
    </p:spTree>
    <p:extLst>
      <p:ext uri="{BB962C8B-B14F-4D97-AF65-F5344CB8AC3E}">
        <p14:creationId xmlns:p14="http://schemas.microsoft.com/office/powerpoint/2010/main" val="16743791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8" name="Rectangle 7">
            <a:extLst>
              <a:ext uri="{FF2B5EF4-FFF2-40B4-BE49-F238E27FC236}">
                <a16:creationId xmlns:a16="http://schemas.microsoft.com/office/drawing/2014/main" id="{F1765903-1C6C-1648-BD07-5C21A7D81866}"/>
              </a:ext>
            </a:extLst>
          </p:cNvPr>
          <p:cNvSpPr/>
          <p:nvPr/>
        </p:nvSpPr>
        <p:spPr>
          <a:xfrm>
            <a:off x="203692" y="31815"/>
            <a:ext cx="11845574" cy="1446550"/>
          </a:xfrm>
          <a:prstGeom prst="rect">
            <a:avLst/>
          </a:prstGeom>
        </p:spPr>
        <p:txBody>
          <a:bodyPr wrap="square">
            <a:spAutoFit/>
          </a:bodyPr>
          <a:lstStyle/>
          <a:p>
            <a:pPr algn="ctr"/>
            <a:endParaRPr lang="en-GB" sz="4400" dirty="0">
              <a:latin typeface="Bahnschrift" panose="020B0502040204020203" pitchFamily="34" charset="0"/>
            </a:endParaRPr>
          </a:p>
          <a:p>
            <a:pPr algn="ctr"/>
            <a:endParaRPr lang="en-GB" sz="4400" dirty="0">
              <a:latin typeface="Bahnschrift" panose="020B0502040204020203" pitchFamily="34" charset="0"/>
            </a:endParaRPr>
          </a:p>
        </p:txBody>
      </p:sp>
      <p:sp>
        <p:nvSpPr>
          <p:cNvPr id="4" name="Rectangle 3"/>
          <p:cNvSpPr/>
          <p:nvPr/>
        </p:nvSpPr>
        <p:spPr>
          <a:xfrm>
            <a:off x="0" y="878200"/>
            <a:ext cx="6174859" cy="1200329"/>
          </a:xfrm>
          <a:prstGeom prst="rect">
            <a:avLst/>
          </a:prstGeom>
        </p:spPr>
        <p:txBody>
          <a:bodyPr wrap="square">
            <a:spAutoFit/>
          </a:bodyPr>
          <a:lstStyle/>
          <a:p>
            <a:pPr algn="ctr"/>
            <a:r>
              <a:rPr lang="en-GB" sz="3600" dirty="0" smtClean="0">
                <a:solidFill>
                  <a:srgbClr val="FF0000"/>
                </a:solidFill>
                <a:latin typeface="Bahnschrift" panose="020B0502040204020203" pitchFamily="34" charset="0"/>
              </a:rPr>
              <a:t>Things written online can’t upset people.</a:t>
            </a:r>
            <a:endParaRPr lang="en-GB" sz="3600" dirty="0">
              <a:solidFill>
                <a:srgbClr val="FF0000"/>
              </a:solidFill>
              <a:latin typeface="Bahnschrift" panose="020B0502040204020203" pitchFamily="34" charset="0"/>
            </a:endParaRPr>
          </a:p>
        </p:txBody>
      </p:sp>
      <p:pic>
        <p:nvPicPr>
          <p:cNvPr id="8194" name="Picture 2" descr="Zip it, Block it, Flag it - Simon Haughton&amp;#39;s webs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4266" y="2089310"/>
            <a:ext cx="5715000" cy="26765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7656" y="3349348"/>
            <a:ext cx="6334266" cy="1754326"/>
          </a:xfrm>
          <a:prstGeom prst="rect">
            <a:avLst/>
          </a:prstGeom>
        </p:spPr>
        <p:txBody>
          <a:bodyPr wrap="square">
            <a:spAutoFit/>
          </a:bodyPr>
          <a:lstStyle/>
          <a:p>
            <a:pPr algn="ctr"/>
            <a:r>
              <a:rPr lang="en-GB" sz="3600" dirty="0" smtClean="0">
                <a:solidFill>
                  <a:srgbClr val="0070C0"/>
                </a:solidFill>
                <a:latin typeface="Bahnschrift" panose="020B0502040204020203" pitchFamily="34" charset="0"/>
              </a:rPr>
              <a:t>If I don’t know the person I’m talking to, it doesn’t matter what I say to them.</a:t>
            </a:r>
            <a:endParaRPr lang="en-GB" sz="3600" dirty="0">
              <a:solidFill>
                <a:srgbClr val="0070C0"/>
              </a:solidFill>
              <a:latin typeface="Bahnschrift" panose="020B0502040204020203" pitchFamily="34" charset="0"/>
            </a:endParaRPr>
          </a:p>
        </p:txBody>
      </p:sp>
      <p:sp>
        <p:nvSpPr>
          <p:cNvPr id="7" name="Rectangle 6"/>
          <p:cNvSpPr/>
          <p:nvPr/>
        </p:nvSpPr>
        <p:spPr>
          <a:xfrm>
            <a:off x="6210171" y="51956"/>
            <a:ext cx="6092603" cy="1754326"/>
          </a:xfrm>
          <a:prstGeom prst="rect">
            <a:avLst/>
          </a:prstGeom>
        </p:spPr>
        <p:txBody>
          <a:bodyPr wrap="square">
            <a:spAutoFit/>
          </a:bodyPr>
          <a:lstStyle/>
          <a:p>
            <a:pPr algn="ctr"/>
            <a:r>
              <a:rPr lang="en-GB" sz="3600" dirty="0" smtClean="0">
                <a:latin typeface="Bahnschrift" panose="020B0502040204020203" pitchFamily="34" charset="0"/>
              </a:rPr>
              <a:t>I know what to do if someone is disrespectful to me online.</a:t>
            </a:r>
            <a:endParaRPr lang="en-GB" sz="3600" dirty="0">
              <a:latin typeface="Bahnschrift" panose="020B0502040204020203" pitchFamily="34" charset="0"/>
            </a:endParaRPr>
          </a:p>
        </p:txBody>
      </p:sp>
      <p:sp>
        <p:nvSpPr>
          <p:cNvPr id="9" name="Rectangle 8"/>
          <p:cNvSpPr/>
          <p:nvPr/>
        </p:nvSpPr>
        <p:spPr>
          <a:xfrm>
            <a:off x="141752" y="5103674"/>
            <a:ext cx="6086075" cy="1754326"/>
          </a:xfrm>
          <a:prstGeom prst="rect">
            <a:avLst/>
          </a:prstGeom>
        </p:spPr>
        <p:txBody>
          <a:bodyPr wrap="square">
            <a:spAutoFit/>
          </a:bodyPr>
          <a:lstStyle/>
          <a:p>
            <a:pPr algn="ctr"/>
            <a:r>
              <a:rPr lang="en-GB" sz="3600" dirty="0" smtClean="0">
                <a:solidFill>
                  <a:srgbClr val="7030A0"/>
                </a:solidFill>
                <a:latin typeface="Bahnschrift" panose="020B0502040204020203" pitchFamily="34" charset="0"/>
              </a:rPr>
              <a:t>I can share information about myself online freely to help me make friends.</a:t>
            </a:r>
            <a:endParaRPr lang="en-GB" sz="3600" dirty="0">
              <a:solidFill>
                <a:srgbClr val="7030A0"/>
              </a:solidFill>
              <a:latin typeface="Bahnschrift" panose="020B0502040204020203" pitchFamily="34" charset="0"/>
            </a:endParaRPr>
          </a:p>
        </p:txBody>
      </p:sp>
      <p:cxnSp>
        <p:nvCxnSpPr>
          <p:cNvPr id="3" name="Straight Arrow Connector 2"/>
          <p:cNvCxnSpPr/>
          <p:nvPr/>
        </p:nvCxnSpPr>
        <p:spPr>
          <a:xfrm flipH="1">
            <a:off x="9483634" y="1709852"/>
            <a:ext cx="52252" cy="535577"/>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0045338" y="1723161"/>
            <a:ext cx="594359" cy="522268"/>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2968" y="2119248"/>
            <a:ext cx="6174859" cy="1200329"/>
          </a:xfrm>
          <a:prstGeom prst="rect">
            <a:avLst/>
          </a:prstGeom>
        </p:spPr>
        <p:txBody>
          <a:bodyPr wrap="square">
            <a:spAutoFit/>
          </a:bodyPr>
          <a:lstStyle/>
          <a:p>
            <a:pPr algn="ctr"/>
            <a:r>
              <a:rPr lang="en-GB" sz="3600" dirty="0" smtClean="0">
                <a:solidFill>
                  <a:srgbClr val="00B050"/>
                </a:solidFill>
                <a:latin typeface="Bahnschrift" panose="020B0502040204020203" pitchFamily="34" charset="0"/>
              </a:rPr>
              <a:t>Pictures and videos can’t hurt people’s feelings.</a:t>
            </a:r>
            <a:endParaRPr lang="en-GB" sz="3600" dirty="0">
              <a:solidFill>
                <a:srgbClr val="00B050"/>
              </a:solidFill>
              <a:latin typeface="Bahnschrift" panose="020B0502040204020203" pitchFamily="34" charset="0"/>
            </a:endParaRPr>
          </a:p>
        </p:txBody>
      </p:sp>
      <p:sp>
        <p:nvSpPr>
          <p:cNvPr id="15" name="Rectangle 14"/>
          <p:cNvSpPr/>
          <p:nvPr/>
        </p:nvSpPr>
        <p:spPr>
          <a:xfrm>
            <a:off x="0" y="154925"/>
            <a:ext cx="6174859" cy="646331"/>
          </a:xfrm>
          <a:prstGeom prst="rect">
            <a:avLst/>
          </a:prstGeom>
        </p:spPr>
        <p:txBody>
          <a:bodyPr wrap="square">
            <a:spAutoFit/>
          </a:bodyPr>
          <a:lstStyle/>
          <a:p>
            <a:pPr algn="ctr"/>
            <a:r>
              <a:rPr lang="en-GB" sz="3600" dirty="0" smtClean="0">
                <a:latin typeface="Bahnschrift" panose="020B0502040204020203" pitchFamily="34" charset="0"/>
              </a:rPr>
              <a:t>Discuss these statements</a:t>
            </a:r>
            <a:endParaRPr lang="en-GB" sz="3600" dirty="0">
              <a:latin typeface="Bahnschrift" panose="020B0502040204020203" pitchFamily="34" charset="0"/>
            </a:endParaRPr>
          </a:p>
        </p:txBody>
      </p:sp>
      <p:pic>
        <p:nvPicPr>
          <p:cNvPr id="8196" name="Picture 4" descr="Alan Redpath quote: THINK before you speak. Is it True, Helpful, Inspiring,  Necessary..."/>
          <p:cNvPicPr>
            <a:picLocks noChangeAspect="1" noChangeArrowheads="1"/>
          </p:cNvPicPr>
          <p:nvPr/>
        </p:nvPicPr>
        <p:blipFill rotWithShape="1">
          <a:blip r:embed="rId3">
            <a:extLst>
              <a:ext uri="{28A0092B-C50C-407E-A947-70E740481C1C}">
                <a14:useLocalDpi xmlns:a14="http://schemas.microsoft.com/office/drawing/2010/main" val="0"/>
              </a:ext>
            </a:extLst>
          </a:blip>
          <a:srcRect l="1108" t="2582" r="2116" b="13348"/>
          <a:stretch/>
        </p:blipFill>
        <p:spPr bwMode="auto">
          <a:xfrm>
            <a:off x="6949439" y="4815841"/>
            <a:ext cx="4532812" cy="1853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07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19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1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9" grpId="0"/>
      <p:bldP spid="14" grpId="0"/>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6" name="Rectangle 5"/>
          <p:cNvSpPr/>
          <p:nvPr/>
        </p:nvSpPr>
        <p:spPr>
          <a:xfrm>
            <a:off x="203693" y="1828800"/>
            <a:ext cx="11845574" cy="4832092"/>
          </a:xfrm>
          <a:prstGeom prst="rect">
            <a:avLst/>
          </a:prstGeom>
        </p:spPr>
        <p:txBody>
          <a:bodyPr wrap="square">
            <a:spAutoFit/>
          </a:bodyPr>
          <a:lstStyle/>
          <a:p>
            <a:pPr algn="ctr"/>
            <a:r>
              <a:rPr lang="en-GB" sz="4400" dirty="0" smtClean="0">
                <a:latin typeface="Bahnschrift" panose="020B0502040204020203" pitchFamily="34" charset="0"/>
              </a:rPr>
              <a:t>What can you do (in real life) to show respect towards others?</a:t>
            </a:r>
          </a:p>
          <a:p>
            <a:pPr algn="ctr"/>
            <a:endParaRPr lang="en-GB" sz="4400" dirty="0">
              <a:latin typeface="Bahnschrift" panose="020B0502040204020203" pitchFamily="34" charset="0"/>
            </a:endParaRPr>
          </a:p>
          <a:p>
            <a:pPr algn="ctr"/>
            <a:r>
              <a:rPr lang="en-GB" sz="4400" dirty="0" smtClean="0">
                <a:latin typeface="Bahnschrift" panose="020B0502040204020203" pitchFamily="34" charset="0"/>
              </a:rPr>
              <a:t>Adults at school</a:t>
            </a:r>
          </a:p>
          <a:p>
            <a:pPr algn="ctr"/>
            <a:r>
              <a:rPr lang="en-GB" sz="4400" dirty="0" smtClean="0">
                <a:latin typeface="Bahnschrift" panose="020B0502040204020203" pitchFamily="34" charset="0"/>
              </a:rPr>
              <a:t>Your family</a:t>
            </a:r>
          </a:p>
          <a:p>
            <a:pPr algn="ctr"/>
            <a:r>
              <a:rPr lang="en-GB" sz="4400" dirty="0" smtClean="0">
                <a:latin typeface="Bahnschrift" panose="020B0502040204020203" pitchFamily="34" charset="0"/>
              </a:rPr>
              <a:t>Friends</a:t>
            </a:r>
          </a:p>
          <a:p>
            <a:pPr algn="ctr"/>
            <a:r>
              <a:rPr lang="en-GB" sz="4400" dirty="0" smtClean="0">
                <a:latin typeface="Bahnschrift" panose="020B0502040204020203" pitchFamily="34" charset="0"/>
              </a:rPr>
              <a:t>People you don’t know personally</a:t>
            </a:r>
            <a:endParaRPr lang="en-GB" sz="4400" dirty="0">
              <a:latin typeface="Bahnschrift" panose="020B0502040204020203" pitchFamily="34" charset="0"/>
            </a:endParaRPr>
          </a:p>
        </p:txBody>
      </p:sp>
      <p:sp>
        <p:nvSpPr>
          <p:cNvPr id="4" name="Rectangle 3"/>
          <p:cNvSpPr/>
          <p:nvPr/>
        </p:nvSpPr>
        <p:spPr>
          <a:xfrm>
            <a:off x="203693" y="0"/>
            <a:ext cx="11845574" cy="769441"/>
          </a:xfrm>
          <a:prstGeom prst="rect">
            <a:avLst/>
          </a:prstGeom>
        </p:spPr>
        <p:txBody>
          <a:bodyPr wrap="square">
            <a:spAutoFit/>
          </a:bodyPr>
          <a:lstStyle/>
          <a:p>
            <a:pPr algn="ctr"/>
            <a:r>
              <a:rPr lang="en-GB" sz="4400" dirty="0" smtClean="0">
                <a:latin typeface="Bahnschrift" panose="020B0502040204020203" pitchFamily="34" charset="0"/>
              </a:rPr>
              <a:t>Who should you show respect to?</a:t>
            </a:r>
            <a:endParaRPr lang="en-GB" sz="4400" dirty="0">
              <a:latin typeface="Bahnschrift" panose="020B0502040204020203" pitchFamily="34" charset="0"/>
            </a:endParaRPr>
          </a:p>
        </p:txBody>
      </p:sp>
      <p:sp>
        <p:nvSpPr>
          <p:cNvPr id="7" name="Rectangle 6"/>
          <p:cNvSpPr/>
          <p:nvPr/>
        </p:nvSpPr>
        <p:spPr>
          <a:xfrm>
            <a:off x="203693" y="900070"/>
            <a:ext cx="11845574" cy="769441"/>
          </a:xfrm>
          <a:prstGeom prst="rect">
            <a:avLst/>
          </a:prstGeom>
        </p:spPr>
        <p:txBody>
          <a:bodyPr wrap="square">
            <a:spAutoFit/>
          </a:bodyPr>
          <a:lstStyle/>
          <a:p>
            <a:pPr algn="ctr"/>
            <a:r>
              <a:rPr lang="en-GB" sz="4400" dirty="0" smtClean="0">
                <a:solidFill>
                  <a:srgbClr val="FF0000"/>
                </a:solidFill>
                <a:latin typeface="Bahnschrift" panose="020B0502040204020203" pitchFamily="34" charset="0"/>
              </a:rPr>
              <a:t>EVERYONE!</a:t>
            </a:r>
            <a:endParaRPr lang="en-GB" sz="4400" dirty="0">
              <a:solidFill>
                <a:srgbClr val="FF0000"/>
              </a:solidFill>
              <a:latin typeface="Bahnschrift" panose="020B0502040204020203" pitchFamily="34" charset="0"/>
            </a:endParaRPr>
          </a:p>
        </p:txBody>
      </p:sp>
    </p:spTree>
    <p:extLst>
      <p:ext uri="{BB962C8B-B14F-4D97-AF65-F5344CB8AC3E}">
        <p14:creationId xmlns:p14="http://schemas.microsoft.com/office/powerpoint/2010/main" val="311297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691" y="520786"/>
            <a:ext cx="11913326" cy="2387600"/>
          </a:xfrm>
        </p:spPr>
        <p:txBody>
          <a:bodyPr>
            <a:normAutofit/>
          </a:bodyPr>
          <a:lstStyle/>
          <a:p>
            <a:r>
              <a:rPr lang="en-GB" sz="8000" dirty="0" smtClean="0">
                <a:latin typeface="Bahnschrift" panose="020B0502040204020203" pitchFamily="34" charset="0"/>
              </a:rPr>
              <a:t>Love and Compassion</a:t>
            </a:r>
            <a:endParaRPr lang="en-GB" sz="8000" dirty="0">
              <a:latin typeface="Bahnschrift" panose="020B0502040204020203" pitchFamily="34" charset="0"/>
            </a:endParaRPr>
          </a:p>
        </p:txBody>
      </p:sp>
      <p:sp>
        <p:nvSpPr>
          <p:cNvPr id="3" name="Subtitle 2"/>
          <p:cNvSpPr>
            <a:spLocks noGrp="1"/>
          </p:cNvSpPr>
          <p:nvPr>
            <p:ph type="subTitle" idx="1"/>
          </p:nvPr>
        </p:nvSpPr>
        <p:spPr>
          <a:xfrm>
            <a:off x="1524000" y="3048585"/>
            <a:ext cx="9144000" cy="1655762"/>
          </a:xfrm>
        </p:spPr>
        <p:txBody>
          <a:bodyPr/>
          <a:lstStyle/>
          <a:p>
            <a:r>
              <a:rPr lang="en-GB" dirty="0">
                <a:latin typeface="Bahnschrift" panose="020B0502040204020203" pitchFamily="34" charset="0"/>
              </a:rPr>
              <a:t>Week 6: </a:t>
            </a:r>
            <a:r>
              <a:rPr lang="en-GB" dirty="0" smtClean="0">
                <a:latin typeface="Bahnschrift" panose="020B0502040204020203" pitchFamily="34" charset="0"/>
              </a:rPr>
              <a:t>14</a:t>
            </a:r>
            <a:r>
              <a:rPr lang="en-GB" baseline="30000" dirty="0" smtClean="0">
                <a:latin typeface="Bahnschrift" panose="020B0502040204020203" pitchFamily="34" charset="0"/>
              </a:rPr>
              <a:t>th</a:t>
            </a:r>
            <a:r>
              <a:rPr lang="en-GB" dirty="0" smtClean="0">
                <a:latin typeface="Bahnschrift" panose="020B0502040204020203" pitchFamily="34" charset="0"/>
              </a:rPr>
              <a:t> February</a:t>
            </a:r>
            <a:endParaRPr lang="en-GB" dirty="0">
              <a:latin typeface="Bahnschrift" panose="020B0502040204020203"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14093" y="3706791"/>
            <a:ext cx="2581907" cy="2597760"/>
          </a:xfrm>
          <a:prstGeom prst="rect">
            <a:avLst/>
          </a:prstGeom>
        </p:spPr>
      </p:pic>
      <p:pic>
        <p:nvPicPr>
          <p:cNvPr id="7" name="Picture 6">
            <a:extLst>
              <a:ext uri="{FF2B5EF4-FFF2-40B4-BE49-F238E27FC236}">
                <a16:creationId xmlns:a16="http://schemas.microsoft.com/office/drawing/2014/main" id="{94568FD6-1C5D-C44E-8003-0723736F2D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0" y="3706791"/>
            <a:ext cx="2581907" cy="2597760"/>
          </a:xfrm>
          <a:prstGeom prst="rect">
            <a:avLst/>
          </a:prstGeom>
        </p:spPr>
      </p:pic>
    </p:spTree>
    <p:extLst>
      <p:ext uri="{BB962C8B-B14F-4D97-AF65-F5344CB8AC3E}">
        <p14:creationId xmlns:p14="http://schemas.microsoft.com/office/powerpoint/2010/main" val="83158962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DB426D-D27C-4448-A29A-D10426F567B7}"/>
              </a:ext>
            </a:extLst>
          </p:cNvPr>
          <p:cNvSpPr txBox="1"/>
          <p:nvPr/>
        </p:nvSpPr>
        <p:spPr>
          <a:xfrm>
            <a:off x="306388" y="228600"/>
            <a:ext cx="7008811" cy="6186309"/>
          </a:xfrm>
          <a:prstGeom prst="rect">
            <a:avLst/>
          </a:prstGeom>
          <a:noFill/>
        </p:spPr>
        <p:txBody>
          <a:bodyPr wrap="square" rtlCol="0">
            <a:spAutoFit/>
          </a:bodyPr>
          <a:lstStyle/>
          <a:p>
            <a:r>
              <a:rPr lang="en-US" sz="4400" dirty="0">
                <a:latin typeface="Bahnschrift" panose="020B0502040204020203" pitchFamily="34" charset="0"/>
              </a:rPr>
              <a:t>Story </a:t>
            </a:r>
            <a:r>
              <a:rPr lang="en-US" sz="4400" dirty="0" smtClean="0">
                <a:latin typeface="Bahnschrift" panose="020B0502040204020203" pitchFamily="34" charset="0"/>
              </a:rPr>
              <a:t>Time – 2 short stories</a:t>
            </a:r>
            <a:endParaRPr lang="en-US" sz="4400" dirty="0">
              <a:latin typeface="Bahnschrift" panose="020B0502040204020203" pitchFamily="34" charset="0"/>
            </a:endParaRPr>
          </a:p>
          <a:p>
            <a:endParaRPr lang="en-US" sz="4400" dirty="0" smtClean="0">
              <a:latin typeface="Bahnschrift" panose="020B0502040204020203" pitchFamily="34" charset="0"/>
            </a:endParaRPr>
          </a:p>
          <a:p>
            <a:r>
              <a:rPr lang="en-US" sz="4400" dirty="0" smtClean="0">
                <a:latin typeface="Bahnschrift" panose="020B0502040204020203" pitchFamily="34" charset="0"/>
                <a:hlinkClick r:id="rId2"/>
              </a:rPr>
              <a:t>Love from the Crayons </a:t>
            </a:r>
            <a:endParaRPr lang="en-US" sz="4400" dirty="0" smtClean="0">
              <a:latin typeface="Bahnschrift" panose="020B0502040204020203" pitchFamily="34" charset="0"/>
            </a:endParaRPr>
          </a:p>
          <a:p>
            <a:r>
              <a:rPr lang="en-US" sz="4400" dirty="0" smtClean="0">
                <a:latin typeface="Bahnschrift" panose="020B0502040204020203" pitchFamily="34" charset="0"/>
              </a:rPr>
              <a:t>by Drew </a:t>
            </a:r>
            <a:r>
              <a:rPr lang="en-US" sz="4400" dirty="0" err="1" smtClean="0">
                <a:latin typeface="Bahnschrift" panose="020B0502040204020203" pitchFamily="34" charset="0"/>
              </a:rPr>
              <a:t>Daywalt</a:t>
            </a:r>
            <a:r>
              <a:rPr lang="en-US" sz="4400" dirty="0" smtClean="0">
                <a:latin typeface="Bahnschrift" panose="020B0502040204020203" pitchFamily="34" charset="0"/>
              </a:rPr>
              <a:t> and Oliver Jeffers</a:t>
            </a:r>
          </a:p>
          <a:p>
            <a:endParaRPr lang="en-US" sz="4400" dirty="0">
              <a:latin typeface="Bahnschrift" panose="020B0502040204020203" pitchFamily="34" charset="0"/>
            </a:endParaRPr>
          </a:p>
          <a:p>
            <a:r>
              <a:rPr lang="en-US" sz="4400" dirty="0" smtClean="0">
                <a:latin typeface="Bahnschrift" panose="020B0502040204020203" pitchFamily="34" charset="0"/>
                <a:hlinkClick r:id="rId3"/>
              </a:rPr>
              <a:t>I am Love </a:t>
            </a:r>
            <a:endParaRPr lang="en-US" sz="4400" dirty="0" smtClean="0">
              <a:latin typeface="Bahnschrift" panose="020B0502040204020203" pitchFamily="34" charset="0"/>
            </a:endParaRPr>
          </a:p>
          <a:p>
            <a:r>
              <a:rPr lang="en-US" sz="4400" dirty="0" smtClean="0">
                <a:latin typeface="Bahnschrift" panose="020B0502040204020203" pitchFamily="34" charset="0"/>
              </a:rPr>
              <a:t>by Susan Verde</a:t>
            </a:r>
            <a:r>
              <a:rPr lang="en-US" sz="4400" dirty="0" smtClean="0">
                <a:latin typeface="Bahnschrift" panose="020B0502040204020203" pitchFamily="34" charset="0"/>
              </a:rPr>
              <a:t> </a:t>
            </a:r>
            <a:endParaRPr lang="en-US" sz="4400" dirty="0">
              <a:latin typeface="Bahnschrift" panose="020B0502040204020203" pitchFamily="34" charset="0"/>
            </a:endParaRPr>
          </a:p>
        </p:txBody>
      </p:sp>
      <p:pic>
        <p:nvPicPr>
          <p:cNvPr id="1026" name="Picture 2" descr="Love from the Crayons : Daywalt, Drew, Jeffers, Oliver: Amazon.co.uk: Boo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10929" y="315927"/>
            <a:ext cx="4915154" cy="6058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20798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249" y="134471"/>
            <a:ext cx="11797642" cy="6617196"/>
          </a:xfrm>
          <a:prstGeom prst="rect">
            <a:avLst/>
          </a:prstGeom>
        </p:spPr>
        <p:txBody>
          <a:bodyPr wrap="square">
            <a:spAutoFit/>
          </a:bodyPr>
          <a:lstStyle/>
          <a:p>
            <a:r>
              <a:rPr lang="en-GB" sz="3200" dirty="0" smtClean="0">
                <a:latin typeface="Bahnschrift" panose="020B0502040204020203" pitchFamily="34" charset="0"/>
              </a:rPr>
              <a:t>In the Bible, there are 4 Greek words for different </a:t>
            </a:r>
            <a:r>
              <a:rPr lang="en-GB" sz="3200" dirty="0" smtClean="0">
                <a:latin typeface="Bahnschrift" panose="020B0502040204020203" pitchFamily="34" charset="0"/>
              </a:rPr>
              <a:t>types of </a:t>
            </a:r>
            <a:r>
              <a:rPr lang="en-GB" sz="3200" dirty="0" smtClean="0">
                <a:latin typeface="Bahnschrift" panose="020B0502040204020203" pitchFamily="34" charset="0"/>
              </a:rPr>
              <a:t>love.</a:t>
            </a:r>
          </a:p>
          <a:p>
            <a:endParaRPr lang="en-GB" sz="2800" dirty="0" smtClean="0">
              <a:solidFill>
                <a:srgbClr val="0070C0"/>
              </a:solidFill>
              <a:latin typeface="Bahnschrift" panose="020B0502040204020203" pitchFamily="34" charset="0"/>
            </a:endParaRPr>
          </a:p>
          <a:p>
            <a:r>
              <a:rPr lang="en-GB" sz="2800" dirty="0" smtClean="0">
                <a:solidFill>
                  <a:srgbClr val="0070C0"/>
                </a:solidFill>
                <a:latin typeface="Bahnschrift" panose="020B0502040204020203" pitchFamily="34" charset="0"/>
              </a:rPr>
              <a:t>E</a:t>
            </a:r>
            <a:r>
              <a:rPr lang="en-GB" sz="2800" dirty="0" smtClean="0">
                <a:solidFill>
                  <a:srgbClr val="0070C0"/>
                </a:solidFill>
                <a:latin typeface="Bahnschrift" panose="020B0502040204020203" pitchFamily="34" charset="0"/>
              </a:rPr>
              <a:t>ros</a:t>
            </a:r>
            <a:r>
              <a:rPr lang="en-GB" sz="2800" dirty="0" smtClean="0">
                <a:latin typeface="Bahnschrift" panose="020B0502040204020203" pitchFamily="34" charset="0"/>
              </a:rPr>
              <a:t> </a:t>
            </a:r>
            <a:r>
              <a:rPr lang="en-GB" sz="2800" dirty="0" smtClean="0">
                <a:latin typeface="Bahnschrift" panose="020B0502040204020203" pitchFamily="34" charset="0"/>
              </a:rPr>
              <a:t>– romantic love like the love between people who </a:t>
            </a:r>
            <a:r>
              <a:rPr lang="en-GB" sz="2800" dirty="0" smtClean="0">
                <a:latin typeface="Bahnschrift" panose="020B0502040204020203" pitchFamily="34" charset="0"/>
              </a:rPr>
              <a:t>get</a:t>
            </a:r>
            <a:r>
              <a:rPr lang="en-GB" sz="2800" dirty="0" smtClean="0">
                <a:latin typeface="Bahnschrift" panose="020B0502040204020203" pitchFamily="34" charset="0"/>
              </a:rPr>
              <a:t> married</a:t>
            </a:r>
          </a:p>
          <a:p>
            <a:endParaRPr lang="en-GB" sz="2800" dirty="0" smtClean="0">
              <a:latin typeface="Bahnschrift" panose="020B0502040204020203" pitchFamily="34" charset="0"/>
            </a:endParaRPr>
          </a:p>
          <a:p>
            <a:r>
              <a:rPr lang="en-GB" sz="2800" dirty="0" err="1" smtClean="0">
                <a:solidFill>
                  <a:srgbClr val="FF0000"/>
                </a:solidFill>
                <a:latin typeface="Bahnschrift" panose="020B0502040204020203" pitchFamily="34" charset="0"/>
              </a:rPr>
              <a:t>Storge</a:t>
            </a:r>
            <a:r>
              <a:rPr lang="en-GB" sz="2800" dirty="0" smtClean="0">
                <a:latin typeface="Bahnschrift" panose="020B0502040204020203" pitchFamily="34" charset="0"/>
              </a:rPr>
              <a:t> – family love </a:t>
            </a:r>
            <a:r>
              <a:rPr lang="en-GB" sz="2800" dirty="0" smtClean="0">
                <a:latin typeface="Bahnschrift" panose="020B0502040204020203" pitchFamily="34" charset="0"/>
              </a:rPr>
              <a:t>like the </a:t>
            </a:r>
            <a:r>
              <a:rPr lang="en-GB" sz="2800" dirty="0" smtClean="0">
                <a:latin typeface="Bahnschrift" panose="020B0502040204020203" pitchFamily="34" charset="0"/>
              </a:rPr>
              <a:t>affectionate </a:t>
            </a:r>
            <a:r>
              <a:rPr lang="en-GB" sz="2800" dirty="0">
                <a:latin typeface="Bahnschrift" panose="020B0502040204020203" pitchFamily="34" charset="0"/>
              </a:rPr>
              <a:t>bond that </a:t>
            </a:r>
            <a:r>
              <a:rPr lang="en-GB" sz="2800" dirty="0" smtClean="0">
                <a:latin typeface="Bahnschrift" panose="020B0502040204020203" pitchFamily="34" charset="0"/>
              </a:rPr>
              <a:t>grows </a:t>
            </a:r>
            <a:r>
              <a:rPr lang="en-GB" sz="2800" dirty="0">
                <a:latin typeface="Bahnschrift" panose="020B0502040204020203" pitchFamily="34" charset="0"/>
              </a:rPr>
              <a:t>between parents and children, and brothers and sisters</a:t>
            </a:r>
            <a:endParaRPr lang="en-GB" sz="2800" dirty="0" smtClean="0">
              <a:latin typeface="Bahnschrift" panose="020B0502040204020203" pitchFamily="34" charset="0"/>
            </a:endParaRPr>
          </a:p>
          <a:p>
            <a:endParaRPr lang="en-GB" sz="2800" dirty="0" smtClean="0">
              <a:solidFill>
                <a:srgbClr val="00B050"/>
              </a:solidFill>
              <a:latin typeface="Bahnschrift" panose="020B0502040204020203" pitchFamily="34" charset="0"/>
            </a:endParaRPr>
          </a:p>
          <a:p>
            <a:r>
              <a:rPr lang="en-GB" sz="2800" dirty="0" err="1" smtClean="0">
                <a:solidFill>
                  <a:srgbClr val="00B050"/>
                </a:solidFill>
                <a:latin typeface="Bahnschrift" panose="020B0502040204020203" pitchFamily="34" charset="0"/>
              </a:rPr>
              <a:t>Philia</a:t>
            </a:r>
            <a:r>
              <a:rPr lang="en-GB" sz="2800" dirty="0" smtClean="0">
                <a:latin typeface="Bahnschrift" panose="020B0502040204020203" pitchFamily="34" charset="0"/>
              </a:rPr>
              <a:t> </a:t>
            </a:r>
            <a:r>
              <a:rPr lang="en-GB" sz="2800" dirty="0" smtClean="0">
                <a:latin typeface="Bahnschrift" panose="020B0502040204020203" pitchFamily="34" charset="0"/>
              </a:rPr>
              <a:t>- </a:t>
            </a:r>
            <a:r>
              <a:rPr lang="en-GB" sz="2800" dirty="0" smtClean="0">
                <a:latin typeface="Bahnschrift" panose="020B0502040204020203" pitchFamily="34" charset="0"/>
              </a:rPr>
              <a:t>love </a:t>
            </a:r>
            <a:r>
              <a:rPr lang="en-GB" sz="2800" dirty="0">
                <a:latin typeface="Bahnschrift" panose="020B0502040204020203" pitchFamily="34" charset="0"/>
              </a:rPr>
              <a:t>for fellow </a:t>
            </a:r>
            <a:r>
              <a:rPr lang="en-GB" sz="2800" dirty="0" smtClean="0">
                <a:latin typeface="Bahnschrift" panose="020B0502040204020203" pitchFamily="34" charset="0"/>
              </a:rPr>
              <a:t>humans including </a:t>
            </a:r>
            <a:r>
              <a:rPr lang="en-GB" sz="2800" dirty="0">
                <a:latin typeface="Bahnschrift" panose="020B0502040204020203" pitchFamily="34" charset="0"/>
              </a:rPr>
              <a:t>care, respect, and compassion for people in </a:t>
            </a:r>
            <a:r>
              <a:rPr lang="en-GB" sz="2800" dirty="0" smtClean="0">
                <a:latin typeface="Bahnschrift" panose="020B0502040204020203" pitchFamily="34" charset="0"/>
              </a:rPr>
              <a:t>need</a:t>
            </a:r>
            <a:endParaRPr lang="en-GB" sz="2800" dirty="0" smtClean="0">
              <a:latin typeface="Bahnschrift" panose="020B0502040204020203" pitchFamily="34" charset="0"/>
            </a:endParaRPr>
          </a:p>
          <a:p>
            <a:pPr fontAlgn="base"/>
            <a:endParaRPr lang="en-GB" sz="2800" dirty="0" smtClean="0">
              <a:solidFill>
                <a:srgbClr val="7030A0"/>
              </a:solidFill>
              <a:latin typeface="Bahnschrift" panose="020B0502040204020203" pitchFamily="34" charset="0"/>
            </a:endParaRPr>
          </a:p>
          <a:p>
            <a:pPr fontAlgn="base"/>
            <a:r>
              <a:rPr lang="en-GB" sz="2800" dirty="0" smtClean="0">
                <a:solidFill>
                  <a:srgbClr val="7030A0"/>
                </a:solidFill>
                <a:latin typeface="Bahnschrift" panose="020B0502040204020203" pitchFamily="34" charset="0"/>
              </a:rPr>
              <a:t>Agape</a:t>
            </a:r>
            <a:r>
              <a:rPr lang="en-GB" sz="2800" dirty="0" smtClean="0">
                <a:latin typeface="Bahnschrift" panose="020B0502040204020203" pitchFamily="34" charset="0"/>
              </a:rPr>
              <a:t> </a:t>
            </a:r>
            <a:r>
              <a:rPr lang="en-GB" sz="2800" dirty="0" smtClean="0">
                <a:latin typeface="Bahnschrift" panose="020B0502040204020203" pitchFamily="34" charset="0"/>
              </a:rPr>
              <a:t>– God’s divine love </a:t>
            </a:r>
            <a:r>
              <a:rPr lang="en-GB" sz="2800" dirty="0" smtClean="0">
                <a:latin typeface="Bahnschrift" panose="020B0502040204020203" pitchFamily="34" charset="0"/>
              </a:rPr>
              <a:t>which is perfect</a:t>
            </a:r>
            <a:r>
              <a:rPr lang="en-GB" sz="2800" dirty="0">
                <a:latin typeface="Bahnschrift" panose="020B0502040204020203" pitchFamily="34" charset="0"/>
              </a:rPr>
              <a:t>, unconditional, sacrificial, and pure</a:t>
            </a:r>
            <a:r>
              <a:rPr lang="en-GB" sz="2800" dirty="0" smtClean="0">
                <a:latin typeface="Bahnschrift" panose="020B0502040204020203" pitchFamily="34" charset="0"/>
              </a:rPr>
              <a:t>. Jesus </a:t>
            </a:r>
            <a:r>
              <a:rPr lang="en-GB" sz="2800" dirty="0">
                <a:latin typeface="Bahnschrift" panose="020B0502040204020203" pitchFamily="34" charset="0"/>
              </a:rPr>
              <a:t>demonstrated this kind of divine </a:t>
            </a:r>
            <a:r>
              <a:rPr lang="en-GB" sz="2800" dirty="0" smtClean="0">
                <a:latin typeface="Bahnschrift" panose="020B0502040204020203" pitchFamily="34" charset="0"/>
              </a:rPr>
              <a:t>love </a:t>
            </a:r>
            <a:r>
              <a:rPr lang="en-GB" sz="2800" dirty="0">
                <a:latin typeface="Bahnschrift" panose="020B0502040204020203" pitchFamily="34" charset="0"/>
              </a:rPr>
              <a:t>in the way he lived and </a:t>
            </a:r>
            <a:r>
              <a:rPr lang="en-GB" sz="2800" dirty="0" smtClean="0">
                <a:latin typeface="Bahnschrift" panose="020B0502040204020203" pitchFamily="34" charset="0"/>
              </a:rPr>
              <a:t>died. The Bible says: </a:t>
            </a:r>
            <a:r>
              <a:rPr lang="en-GB" sz="2800" dirty="0">
                <a:latin typeface="Bahnschrift" panose="020B0502040204020203" pitchFamily="34" charset="0"/>
              </a:rPr>
              <a:t>"For God so loved the world, that he gave his only Son, that whoever believes in him should not perish but have eternal life." (John 3:16</a:t>
            </a:r>
            <a:r>
              <a:rPr lang="en-GB" sz="2800" dirty="0" smtClean="0">
                <a:latin typeface="Bahnschrift" panose="020B0502040204020203" pitchFamily="34" charset="0"/>
              </a:rPr>
              <a:t>)</a:t>
            </a:r>
            <a:endParaRPr lang="en-GB" sz="2800" dirty="0">
              <a:latin typeface="Bahnschrift" panose="020B0502040204020203" pitchFamily="34" charset="0"/>
            </a:endParaRPr>
          </a:p>
        </p:txBody>
      </p:sp>
    </p:spTree>
    <p:extLst>
      <p:ext uri="{BB962C8B-B14F-4D97-AF65-F5344CB8AC3E}">
        <p14:creationId xmlns:p14="http://schemas.microsoft.com/office/powerpoint/2010/main" val="28524847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0"/>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4" name="TextBox 3">
            <a:extLst>
              <a:ext uri="{FF2B5EF4-FFF2-40B4-BE49-F238E27FC236}">
                <a16:creationId xmlns:a16="http://schemas.microsoft.com/office/drawing/2014/main" id="{F6381678-F1F0-3841-9EF4-77F199E843A9}"/>
              </a:ext>
            </a:extLst>
          </p:cNvPr>
          <p:cNvSpPr txBox="1"/>
          <p:nvPr/>
        </p:nvSpPr>
        <p:spPr>
          <a:xfrm>
            <a:off x="254725" y="2574248"/>
            <a:ext cx="11743509" cy="4154984"/>
          </a:xfrm>
          <a:prstGeom prst="rect">
            <a:avLst/>
          </a:prstGeom>
          <a:noFill/>
        </p:spPr>
        <p:txBody>
          <a:bodyPr wrap="square" rtlCol="0">
            <a:spAutoFit/>
          </a:bodyPr>
          <a:lstStyle/>
          <a:p>
            <a:r>
              <a:rPr lang="en-US" sz="4400" dirty="0" smtClean="0">
                <a:latin typeface="Bahnschrift" panose="020B0502040204020203" pitchFamily="34" charset="0"/>
              </a:rPr>
              <a:t>Compassion </a:t>
            </a:r>
            <a:r>
              <a:rPr lang="en-US" sz="4400" dirty="0" smtClean="0">
                <a:latin typeface="Bahnschrift" panose="020B0502040204020203" pitchFamily="34" charset="0"/>
              </a:rPr>
              <a:t>is caring about someone enough </a:t>
            </a:r>
            <a:r>
              <a:rPr lang="en-US" sz="4400" dirty="0" smtClean="0">
                <a:latin typeface="Bahnschrift" panose="020B0502040204020203" pitchFamily="34" charset="0"/>
              </a:rPr>
              <a:t>to </a:t>
            </a:r>
            <a:r>
              <a:rPr lang="en-US" sz="4400" dirty="0" smtClean="0">
                <a:latin typeface="Bahnschrift" panose="020B0502040204020203" pitchFamily="34" charset="0"/>
              </a:rPr>
              <a:t>do something to help </a:t>
            </a:r>
            <a:r>
              <a:rPr lang="en-US" sz="4400" dirty="0" smtClean="0">
                <a:latin typeface="Bahnschrift" panose="020B0502040204020203" pitchFamily="34" charset="0"/>
              </a:rPr>
              <a:t>them when they are in need.</a:t>
            </a:r>
            <a:endParaRPr lang="en-US" sz="4400" dirty="0" smtClean="0">
              <a:latin typeface="Bahnschrift" panose="020B0502040204020203" pitchFamily="34" charset="0"/>
            </a:endParaRPr>
          </a:p>
          <a:p>
            <a:r>
              <a:rPr lang="en-US" sz="4400" dirty="0" smtClean="0">
                <a:latin typeface="Bahnschrift" panose="020B0502040204020203" pitchFamily="34" charset="0"/>
              </a:rPr>
              <a:t>Watch this </a:t>
            </a:r>
            <a:r>
              <a:rPr lang="en-US" sz="4400" dirty="0" smtClean="0">
                <a:latin typeface="Bahnschrift" panose="020B0502040204020203" pitchFamily="34" charset="0"/>
                <a:hlinkClick r:id="rId2"/>
              </a:rPr>
              <a:t>video</a:t>
            </a:r>
            <a:r>
              <a:rPr lang="en-US" sz="4400" dirty="0" smtClean="0">
                <a:latin typeface="Bahnschrift" panose="020B0502040204020203" pitchFamily="34" charset="0"/>
              </a:rPr>
              <a:t> about what compassion means to Christians and think about how you could show more compassion.</a:t>
            </a:r>
          </a:p>
        </p:txBody>
      </p:sp>
      <p:sp>
        <p:nvSpPr>
          <p:cNvPr id="2" name="Rectangle 1"/>
          <p:cNvSpPr/>
          <p:nvPr/>
        </p:nvSpPr>
        <p:spPr>
          <a:xfrm>
            <a:off x="254725" y="132963"/>
            <a:ext cx="5472973" cy="769441"/>
          </a:xfrm>
          <a:prstGeom prst="rect">
            <a:avLst/>
          </a:prstGeom>
        </p:spPr>
        <p:txBody>
          <a:bodyPr wrap="none">
            <a:spAutoFit/>
          </a:bodyPr>
          <a:lstStyle/>
          <a:p>
            <a:r>
              <a:rPr lang="en-US" sz="4400" dirty="0" smtClean="0">
                <a:latin typeface="Bahnschrift" panose="020B0502040204020203" pitchFamily="34" charset="0"/>
              </a:rPr>
              <a:t>What is compassion?</a:t>
            </a:r>
            <a:endParaRPr lang="en-US" sz="4400" dirty="0">
              <a:latin typeface="Bahnschrift" panose="020B0502040204020203" pitchFamily="34" charset="0"/>
            </a:endParaRPr>
          </a:p>
        </p:txBody>
      </p:sp>
      <p:pic>
        <p:nvPicPr>
          <p:cNvPr id="2050" name="Picture 2" descr="Compassion Can Be Cultivated - Pacific Standar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72274" y="183614"/>
            <a:ext cx="2925960" cy="195064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ompassion: the essential orientation | The Psychologi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5473" y="902404"/>
            <a:ext cx="2548436" cy="173757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6 Ways to Build a Culture of Compassion - Mindfu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73209" y="578831"/>
            <a:ext cx="3297828" cy="2061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33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5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94215"/>
            <a:ext cx="11338560" cy="433859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dirty="0">
              <a:latin typeface="Bahnschrift" panose="020B0502040204020203" pitchFamily="34" charset="0"/>
            </a:endParaRPr>
          </a:p>
        </p:txBody>
      </p:sp>
      <p:sp>
        <p:nvSpPr>
          <p:cNvPr id="2" name="Rectangle 1"/>
          <p:cNvSpPr/>
          <p:nvPr/>
        </p:nvSpPr>
        <p:spPr>
          <a:xfrm>
            <a:off x="457199" y="299821"/>
            <a:ext cx="11338560" cy="6370975"/>
          </a:xfrm>
          <a:prstGeom prst="rect">
            <a:avLst/>
          </a:prstGeom>
        </p:spPr>
        <p:txBody>
          <a:bodyPr wrap="square">
            <a:spAutoFit/>
          </a:bodyPr>
          <a:lstStyle/>
          <a:p>
            <a:pPr algn="ctr"/>
            <a:r>
              <a:rPr lang="en-GB" sz="4400" dirty="0" smtClean="0">
                <a:latin typeface="Bahnschrift" panose="020B0502040204020203" pitchFamily="34" charset="0"/>
              </a:rPr>
              <a:t>Here is a story called </a:t>
            </a:r>
            <a:r>
              <a:rPr lang="en-GB" sz="4400" dirty="0" smtClean="0">
                <a:latin typeface="Bahnschrift" panose="020B0502040204020203" pitchFamily="34" charset="0"/>
                <a:hlinkClick r:id="rId2"/>
              </a:rPr>
              <a:t>Hey Little Ant</a:t>
            </a:r>
            <a:r>
              <a:rPr lang="en-GB" sz="4400" dirty="0" smtClean="0">
                <a:latin typeface="Bahnschrift" panose="020B0502040204020203" pitchFamily="34" charset="0"/>
              </a:rPr>
              <a:t>, all about compassion. Watch it and then discuss the question at the end.</a:t>
            </a:r>
          </a:p>
          <a:p>
            <a:pPr algn="ctr"/>
            <a:endParaRPr lang="en-GB" sz="4400" dirty="0" smtClean="0">
              <a:latin typeface="Bahnschrift" panose="020B0502040204020203" pitchFamily="34" charset="0"/>
            </a:endParaRPr>
          </a:p>
          <a:p>
            <a:pPr algn="ctr"/>
            <a:endParaRPr lang="en-GB" sz="4400" dirty="0">
              <a:latin typeface="Bahnschrift" panose="020B0502040204020203" pitchFamily="34" charset="0"/>
            </a:endParaRPr>
          </a:p>
          <a:p>
            <a:pPr algn="ctr"/>
            <a:endParaRPr lang="en-GB" sz="4400" dirty="0" smtClean="0">
              <a:latin typeface="Bahnschrift" panose="020B0502040204020203" pitchFamily="34" charset="0"/>
            </a:endParaRPr>
          </a:p>
          <a:p>
            <a:pPr algn="ctr"/>
            <a:r>
              <a:rPr lang="en-GB" sz="3600" dirty="0" smtClean="0">
                <a:latin typeface="Bahnschrift" panose="020B0502040204020203" pitchFamily="34" charset="0"/>
              </a:rPr>
              <a:t>“</a:t>
            </a:r>
            <a:r>
              <a:rPr lang="en-GB" sz="3600" dirty="0" smtClean="0">
                <a:latin typeface="Bahnschrift" panose="020B0502040204020203" pitchFamily="34" charset="0"/>
              </a:rPr>
              <a:t>But </a:t>
            </a:r>
            <a:r>
              <a:rPr lang="en-GB" sz="3600" dirty="0" smtClean="0">
                <a:latin typeface="Bahnschrift" panose="020B0502040204020203" pitchFamily="34" charset="0"/>
              </a:rPr>
              <a:t>you are a giant and giants can’t </a:t>
            </a:r>
          </a:p>
          <a:p>
            <a:pPr algn="ctr"/>
            <a:r>
              <a:rPr lang="en-GB" sz="3600" dirty="0" smtClean="0">
                <a:latin typeface="Bahnschrift" panose="020B0502040204020203" pitchFamily="34" charset="0"/>
              </a:rPr>
              <a:t>Know how it feels to be an ant</a:t>
            </a:r>
          </a:p>
          <a:p>
            <a:pPr algn="ctr"/>
            <a:r>
              <a:rPr lang="en-GB" sz="3600" dirty="0" smtClean="0">
                <a:latin typeface="Bahnschrift" panose="020B0502040204020203" pitchFamily="34" charset="0"/>
              </a:rPr>
              <a:t>Come down closer I think you’ll see</a:t>
            </a:r>
          </a:p>
          <a:p>
            <a:pPr algn="ctr"/>
            <a:r>
              <a:rPr lang="en-GB" sz="3600" dirty="0" smtClean="0">
                <a:latin typeface="Bahnschrift" panose="020B0502040204020203" pitchFamily="34" charset="0"/>
              </a:rPr>
              <a:t>That you are very much like </a:t>
            </a:r>
            <a:r>
              <a:rPr lang="en-GB" sz="3600" dirty="0" smtClean="0">
                <a:latin typeface="Bahnschrift" panose="020B0502040204020203" pitchFamily="34" charset="0"/>
              </a:rPr>
              <a:t>me.”</a:t>
            </a:r>
            <a:endParaRPr lang="en-GB" sz="3600" dirty="0">
              <a:latin typeface="Bahnschrift" panose="020B0502040204020203" pitchFamily="34" charset="0"/>
            </a:endParaRPr>
          </a:p>
        </p:txBody>
      </p:sp>
      <p:pic>
        <p:nvPicPr>
          <p:cNvPr id="3074" name="Picture 2" descr="little ant - Clipart Worl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9382" y="2363514"/>
            <a:ext cx="2470059" cy="1911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20825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1094</TotalTime>
  <Words>1045</Words>
  <Application>Microsoft Office PowerPoint</Application>
  <PresentationFormat>Widescreen</PresentationFormat>
  <Paragraphs>154</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Bahnschrift</vt:lpstr>
      <vt:lpstr>Calibri</vt:lpstr>
      <vt:lpstr>Calibri Light</vt:lpstr>
      <vt:lpstr>SassoonPrimaryInfant</vt:lpstr>
      <vt:lpstr>Office Theme</vt:lpstr>
      <vt:lpstr>Classroom Collective Worship</vt:lpstr>
      <vt:lpstr>Looking Forward</vt:lpstr>
      <vt:lpstr>Story Time</vt:lpstr>
      <vt:lpstr>PowerPoint Presentation</vt:lpstr>
      <vt:lpstr>PowerPoint Presentation</vt:lpstr>
      <vt:lpstr>PowerPoint Presentation</vt:lpstr>
      <vt:lpstr>Challenge Injustice</vt:lpstr>
      <vt:lpstr>PowerPoint Presentation</vt:lpstr>
      <vt:lpstr>PowerPoint Presentation</vt:lpstr>
      <vt:lpstr>PowerPoint Presentation</vt:lpstr>
      <vt:lpstr>PowerPoint Presentation</vt:lpstr>
      <vt:lpstr>Back to Nature</vt:lpstr>
      <vt:lpstr>PowerPoint Presentation</vt:lpstr>
      <vt:lpstr>PowerPoint Presentation</vt:lpstr>
      <vt:lpstr>PowerPoint Presentation</vt:lpstr>
      <vt:lpstr>PowerPoint Presentation</vt:lpstr>
      <vt:lpstr>Festivals</vt:lpstr>
      <vt:lpstr>PowerPoint Presentation</vt:lpstr>
      <vt:lpstr>PowerPoint Presentation</vt:lpstr>
      <vt:lpstr>PowerPoint Presentation</vt:lpstr>
      <vt:lpstr>PowerPoint Presentation</vt:lpstr>
      <vt:lpstr>Respect and Relationships</vt:lpstr>
      <vt:lpstr>PowerPoint Presentation</vt:lpstr>
      <vt:lpstr>PowerPoint Presentation</vt:lpstr>
      <vt:lpstr>PowerPoint Presentation</vt:lpstr>
      <vt:lpstr>PowerPoint Presentation</vt:lpstr>
      <vt:lpstr>Love and Compassion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Windows User</dc:creator>
  <cp:lastModifiedBy>Windows User</cp:lastModifiedBy>
  <cp:revision>79</cp:revision>
  <dcterms:created xsi:type="dcterms:W3CDTF">2021-09-01T09:02:18Z</dcterms:created>
  <dcterms:modified xsi:type="dcterms:W3CDTF">2022-01-07T19:50:43Z</dcterms:modified>
</cp:coreProperties>
</file>