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6" r:id="rId2"/>
    <p:sldId id="256" r:id="rId3"/>
    <p:sldId id="258" r:id="rId4"/>
    <p:sldId id="259" r:id="rId5"/>
    <p:sldId id="260" r:id="rId6"/>
    <p:sldId id="261" r:id="rId7"/>
    <p:sldId id="262" r:id="rId8"/>
    <p:sldId id="277" r:id="rId9"/>
    <p:sldId id="278" r:id="rId10"/>
    <p:sldId id="279" r:id="rId11"/>
    <p:sldId id="271" r:id="rId12"/>
    <p:sldId id="285"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2" d="100"/>
          <a:sy n="82" d="100"/>
        </p:scale>
        <p:origin x="72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FE1F5-252B-41EC-B99D-AA34A1EEF6C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3FB659D-8CDC-4787-90AD-AF7279F9E9A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9313DB2-B9C4-4507-85AB-7D33B1D4E29B}"/>
              </a:ext>
            </a:extLst>
          </p:cNvPr>
          <p:cNvSpPr>
            <a:spLocks noGrp="1"/>
          </p:cNvSpPr>
          <p:nvPr>
            <p:ph type="dt" sz="half" idx="10"/>
          </p:nvPr>
        </p:nvSpPr>
        <p:spPr/>
        <p:txBody>
          <a:bodyPr/>
          <a:lstStyle/>
          <a:p>
            <a:fld id="{CAF4B398-9CCE-4D04-9C44-E9FB743436F5}" type="datetimeFigureOut">
              <a:rPr lang="en-GB" smtClean="0"/>
              <a:t>26/11/2020</a:t>
            </a:fld>
            <a:endParaRPr lang="en-GB"/>
          </a:p>
        </p:txBody>
      </p:sp>
      <p:sp>
        <p:nvSpPr>
          <p:cNvPr id="5" name="Footer Placeholder 4">
            <a:extLst>
              <a:ext uri="{FF2B5EF4-FFF2-40B4-BE49-F238E27FC236}">
                <a16:creationId xmlns:a16="http://schemas.microsoft.com/office/drawing/2014/main" id="{75C22280-C326-41F9-91CF-3097086B43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D2E924-6F82-41C5-9A14-D0E6D714B566}"/>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1267973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DD0FBB-7F51-4FEF-872A-3DD501F70A5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D103AAB-943F-49E9-AC5E-AAB71CE4E4C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FBBAD7A-959E-4F68-BBCC-20CF25622F80}"/>
              </a:ext>
            </a:extLst>
          </p:cNvPr>
          <p:cNvSpPr>
            <a:spLocks noGrp="1"/>
          </p:cNvSpPr>
          <p:nvPr>
            <p:ph type="dt" sz="half" idx="10"/>
          </p:nvPr>
        </p:nvSpPr>
        <p:spPr/>
        <p:txBody>
          <a:bodyPr/>
          <a:lstStyle/>
          <a:p>
            <a:fld id="{CAF4B398-9CCE-4D04-9C44-E9FB743436F5}" type="datetimeFigureOut">
              <a:rPr lang="en-GB" smtClean="0"/>
              <a:t>26/11/2020</a:t>
            </a:fld>
            <a:endParaRPr lang="en-GB"/>
          </a:p>
        </p:txBody>
      </p:sp>
      <p:sp>
        <p:nvSpPr>
          <p:cNvPr id="5" name="Footer Placeholder 4">
            <a:extLst>
              <a:ext uri="{FF2B5EF4-FFF2-40B4-BE49-F238E27FC236}">
                <a16:creationId xmlns:a16="http://schemas.microsoft.com/office/drawing/2014/main" id="{14F616D6-9073-47D6-8896-70DEBDBC3E8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16306F7-F671-43F9-A7F9-6972EBD43CA4}"/>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31122320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E8C26-A096-4E23-9B13-6646AFA8E16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6283CF0-E07F-450F-B8DF-0FF7B275C50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076F5F2-F2C1-4F26-B1E9-6B8BB325450D}"/>
              </a:ext>
            </a:extLst>
          </p:cNvPr>
          <p:cNvSpPr>
            <a:spLocks noGrp="1"/>
          </p:cNvSpPr>
          <p:nvPr>
            <p:ph type="dt" sz="half" idx="10"/>
          </p:nvPr>
        </p:nvSpPr>
        <p:spPr/>
        <p:txBody>
          <a:bodyPr/>
          <a:lstStyle/>
          <a:p>
            <a:fld id="{CAF4B398-9CCE-4D04-9C44-E9FB743436F5}" type="datetimeFigureOut">
              <a:rPr lang="en-GB" smtClean="0"/>
              <a:t>26/11/2020</a:t>
            </a:fld>
            <a:endParaRPr lang="en-GB"/>
          </a:p>
        </p:txBody>
      </p:sp>
      <p:sp>
        <p:nvSpPr>
          <p:cNvPr id="5" name="Footer Placeholder 4">
            <a:extLst>
              <a:ext uri="{FF2B5EF4-FFF2-40B4-BE49-F238E27FC236}">
                <a16:creationId xmlns:a16="http://schemas.microsoft.com/office/drawing/2014/main" id="{7D8CD35C-4D8F-4D1B-AECD-9E9EC9859B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C14BD2-2429-4E42-AB86-0DD1F5B4927B}"/>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31485541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8741B-C8DC-4B6E-9CB0-19030146066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B673893-CE77-415F-9557-9CA58F16E57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709011D-B618-4F90-A0C7-933F366EFC1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A3B0986-77BA-4F3F-A469-4CAF05D0EC69}"/>
              </a:ext>
            </a:extLst>
          </p:cNvPr>
          <p:cNvSpPr>
            <a:spLocks noGrp="1"/>
          </p:cNvSpPr>
          <p:nvPr>
            <p:ph type="dt" sz="half" idx="10"/>
          </p:nvPr>
        </p:nvSpPr>
        <p:spPr/>
        <p:txBody>
          <a:bodyPr/>
          <a:lstStyle/>
          <a:p>
            <a:fld id="{CAF4B398-9CCE-4D04-9C44-E9FB743436F5}" type="datetimeFigureOut">
              <a:rPr lang="en-GB" smtClean="0"/>
              <a:t>26/11/2020</a:t>
            </a:fld>
            <a:endParaRPr lang="en-GB"/>
          </a:p>
        </p:txBody>
      </p:sp>
      <p:sp>
        <p:nvSpPr>
          <p:cNvPr id="6" name="Footer Placeholder 5">
            <a:extLst>
              <a:ext uri="{FF2B5EF4-FFF2-40B4-BE49-F238E27FC236}">
                <a16:creationId xmlns:a16="http://schemas.microsoft.com/office/drawing/2014/main" id="{BFC6CB79-48F6-4AEC-8235-D1ABDCE0EA8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85E5B69-66FB-4478-9D05-560C695EB32A}"/>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31617338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04403-A4A7-4796-A4BC-79EEFDD091A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3ECA7DA-1978-4528-9A77-AD46395D3C6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D1A9E0D-9D06-4D62-BA5C-AA8CD301117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D46727F-7259-48D0-BE94-D8753DD72BC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E24D16B-C3E6-493A-92BC-0B3A1409F24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E8BCCE0-B3EA-4194-B733-DFC43187DD9E}"/>
              </a:ext>
            </a:extLst>
          </p:cNvPr>
          <p:cNvSpPr>
            <a:spLocks noGrp="1"/>
          </p:cNvSpPr>
          <p:nvPr>
            <p:ph type="dt" sz="half" idx="10"/>
          </p:nvPr>
        </p:nvSpPr>
        <p:spPr/>
        <p:txBody>
          <a:bodyPr/>
          <a:lstStyle/>
          <a:p>
            <a:fld id="{CAF4B398-9CCE-4D04-9C44-E9FB743436F5}" type="datetimeFigureOut">
              <a:rPr lang="en-GB" smtClean="0"/>
              <a:t>26/11/2020</a:t>
            </a:fld>
            <a:endParaRPr lang="en-GB"/>
          </a:p>
        </p:txBody>
      </p:sp>
      <p:sp>
        <p:nvSpPr>
          <p:cNvPr id="8" name="Footer Placeholder 7">
            <a:extLst>
              <a:ext uri="{FF2B5EF4-FFF2-40B4-BE49-F238E27FC236}">
                <a16:creationId xmlns:a16="http://schemas.microsoft.com/office/drawing/2014/main" id="{99DF2F7E-4BFE-4F4A-894B-FE588F55B48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C422C5B-B730-484E-935D-DE14CD3EB40A}"/>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245988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41F529-DDB4-40AF-8427-E8FC6017363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53C4F8B-F1BA-4F78-B7B6-AEF067624ACB}"/>
              </a:ext>
            </a:extLst>
          </p:cNvPr>
          <p:cNvSpPr>
            <a:spLocks noGrp="1"/>
          </p:cNvSpPr>
          <p:nvPr>
            <p:ph type="dt" sz="half" idx="10"/>
          </p:nvPr>
        </p:nvSpPr>
        <p:spPr/>
        <p:txBody>
          <a:bodyPr/>
          <a:lstStyle/>
          <a:p>
            <a:fld id="{CAF4B398-9CCE-4D04-9C44-E9FB743436F5}" type="datetimeFigureOut">
              <a:rPr lang="en-GB" smtClean="0"/>
              <a:t>26/11/2020</a:t>
            </a:fld>
            <a:endParaRPr lang="en-GB"/>
          </a:p>
        </p:txBody>
      </p:sp>
      <p:sp>
        <p:nvSpPr>
          <p:cNvPr id="4" name="Footer Placeholder 3">
            <a:extLst>
              <a:ext uri="{FF2B5EF4-FFF2-40B4-BE49-F238E27FC236}">
                <a16:creationId xmlns:a16="http://schemas.microsoft.com/office/drawing/2014/main" id="{1FC26C2B-AF08-4472-94BF-266D2FF25EA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9A71F4C-2A5A-468B-A7D2-3839BC574EAC}"/>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1241662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D3CBCED-BDB1-47F1-B80B-45AB23AFF713}"/>
              </a:ext>
            </a:extLst>
          </p:cNvPr>
          <p:cNvSpPr>
            <a:spLocks noGrp="1"/>
          </p:cNvSpPr>
          <p:nvPr>
            <p:ph type="dt" sz="half" idx="10"/>
          </p:nvPr>
        </p:nvSpPr>
        <p:spPr/>
        <p:txBody>
          <a:bodyPr/>
          <a:lstStyle/>
          <a:p>
            <a:fld id="{CAF4B398-9CCE-4D04-9C44-E9FB743436F5}" type="datetimeFigureOut">
              <a:rPr lang="en-GB" smtClean="0"/>
              <a:t>26/11/2020</a:t>
            </a:fld>
            <a:endParaRPr lang="en-GB"/>
          </a:p>
        </p:txBody>
      </p:sp>
      <p:sp>
        <p:nvSpPr>
          <p:cNvPr id="3" name="Footer Placeholder 2">
            <a:extLst>
              <a:ext uri="{FF2B5EF4-FFF2-40B4-BE49-F238E27FC236}">
                <a16:creationId xmlns:a16="http://schemas.microsoft.com/office/drawing/2014/main" id="{DD56C67F-6749-4227-9E6E-C08EBD6CAD7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DA35D38-7C1F-49A8-8321-1656AA4A5DFC}"/>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15167866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B82DA5-1B53-437E-A9FA-269679E8ADE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83C8669-E23E-4105-A1D7-6E42D646837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1A2B794-1180-46A8-8E90-BED5A518D3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91CDF1A-5D40-41FE-B001-D42D5FF48787}"/>
              </a:ext>
            </a:extLst>
          </p:cNvPr>
          <p:cNvSpPr>
            <a:spLocks noGrp="1"/>
          </p:cNvSpPr>
          <p:nvPr>
            <p:ph type="dt" sz="half" idx="10"/>
          </p:nvPr>
        </p:nvSpPr>
        <p:spPr/>
        <p:txBody>
          <a:bodyPr/>
          <a:lstStyle/>
          <a:p>
            <a:fld id="{CAF4B398-9CCE-4D04-9C44-E9FB743436F5}" type="datetimeFigureOut">
              <a:rPr lang="en-GB" smtClean="0"/>
              <a:t>26/11/2020</a:t>
            </a:fld>
            <a:endParaRPr lang="en-GB"/>
          </a:p>
        </p:txBody>
      </p:sp>
      <p:sp>
        <p:nvSpPr>
          <p:cNvPr id="6" name="Footer Placeholder 5">
            <a:extLst>
              <a:ext uri="{FF2B5EF4-FFF2-40B4-BE49-F238E27FC236}">
                <a16:creationId xmlns:a16="http://schemas.microsoft.com/office/drawing/2014/main" id="{50F100FB-035E-42BF-8849-8DD32BAE4D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6236440-31D5-4C33-8008-4C3D9CC086A1}"/>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20795597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036F5-9662-417B-9D26-EF07F072880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8A78C39-187F-471D-BD0D-E863ACA7F49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2BF4EB5-BA55-4A2C-AD89-0EEA42A03A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A828367-11CF-434F-B45B-D4DF9881A067}"/>
              </a:ext>
            </a:extLst>
          </p:cNvPr>
          <p:cNvSpPr>
            <a:spLocks noGrp="1"/>
          </p:cNvSpPr>
          <p:nvPr>
            <p:ph type="dt" sz="half" idx="10"/>
          </p:nvPr>
        </p:nvSpPr>
        <p:spPr/>
        <p:txBody>
          <a:bodyPr/>
          <a:lstStyle/>
          <a:p>
            <a:fld id="{CAF4B398-9CCE-4D04-9C44-E9FB743436F5}" type="datetimeFigureOut">
              <a:rPr lang="en-GB" smtClean="0"/>
              <a:t>26/11/2020</a:t>
            </a:fld>
            <a:endParaRPr lang="en-GB"/>
          </a:p>
        </p:txBody>
      </p:sp>
      <p:sp>
        <p:nvSpPr>
          <p:cNvPr id="6" name="Footer Placeholder 5">
            <a:extLst>
              <a:ext uri="{FF2B5EF4-FFF2-40B4-BE49-F238E27FC236}">
                <a16:creationId xmlns:a16="http://schemas.microsoft.com/office/drawing/2014/main" id="{9D566AFD-E58C-4F97-8102-15FAC18D4A7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71BB073-2819-4478-8AAD-A7FA077997F8}"/>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5785106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45DD71-1288-4477-A34E-A4C78FBE3FA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A889AC1-6108-4FC4-B6F0-C3D7AE61384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8492AD-4F23-47C4-B7A1-85EE0112BA57}"/>
              </a:ext>
            </a:extLst>
          </p:cNvPr>
          <p:cNvSpPr>
            <a:spLocks noGrp="1"/>
          </p:cNvSpPr>
          <p:nvPr>
            <p:ph type="dt" sz="half" idx="10"/>
          </p:nvPr>
        </p:nvSpPr>
        <p:spPr/>
        <p:txBody>
          <a:bodyPr/>
          <a:lstStyle/>
          <a:p>
            <a:fld id="{CAF4B398-9CCE-4D04-9C44-E9FB743436F5}" type="datetimeFigureOut">
              <a:rPr lang="en-GB" smtClean="0"/>
              <a:t>26/11/2020</a:t>
            </a:fld>
            <a:endParaRPr lang="en-GB"/>
          </a:p>
        </p:txBody>
      </p:sp>
      <p:sp>
        <p:nvSpPr>
          <p:cNvPr id="5" name="Footer Placeholder 4">
            <a:extLst>
              <a:ext uri="{FF2B5EF4-FFF2-40B4-BE49-F238E27FC236}">
                <a16:creationId xmlns:a16="http://schemas.microsoft.com/office/drawing/2014/main" id="{B9E1EBA1-B11A-48AB-9EBF-A0DDE13718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391C49D-FF11-403D-AB36-6CA4B39E5A8F}"/>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4473897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74057E3-1FAA-449E-B3C7-5F042309DDF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4ADD157-CCCD-4D51-83E3-4854FD82941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35C7E50-42AA-4E20-BF0D-EC70C55E6C1F}"/>
              </a:ext>
            </a:extLst>
          </p:cNvPr>
          <p:cNvSpPr>
            <a:spLocks noGrp="1"/>
          </p:cNvSpPr>
          <p:nvPr>
            <p:ph type="dt" sz="half" idx="10"/>
          </p:nvPr>
        </p:nvSpPr>
        <p:spPr/>
        <p:txBody>
          <a:bodyPr/>
          <a:lstStyle/>
          <a:p>
            <a:fld id="{CAF4B398-9CCE-4D04-9C44-E9FB743436F5}" type="datetimeFigureOut">
              <a:rPr lang="en-GB" smtClean="0"/>
              <a:t>26/11/2020</a:t>
            </a:fld>
            <a:endParaRPr lang="en-GB"/>
          </a:p>
        </p:txBody>
      </p:sp>
      <p:sp>
        <p:nvSpPr>
          <p:cNvPr id="5" name="Footer Placeholder 4">
            <a:extLst>
              <a:ext uri="{FF2B5EF4-FFF2-40B4-BE49-F238E27FC236}">
                <a16:creationId xmlns:a16="http://schemas.microsoft.com/office/drawing/2014/main" id="{59DE01A9-DC5C-4106-8903-5D4004451C7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57388FA-F7E0-412D-AF95-777F4C4A5BB7}"/>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11177258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2">
                <a:tint val="93000"/>
                <a:satMod val="150000"/>
                <a:shade val="98000"/>
                <a:lumMod val="102000"/>
              </a:schemeClr>
            </a:gs>
            <a:gs pos="86000">
              <a:schemeClr val="bg2">
                <a:tint val="98000"/>
                <a:satMod val="130000"/>
                <a:shade val="90000"/>
                <a:lumMod val="103000"/>
              </a:schemeClr>
            </a:gs>
            <a:gs pos="100000">
              <a:schemeClr val="bg2">
                <a:shade val="63000"/>
                <a:satMod val="120000"/>
              </a:schemeClr>
            </a:gs>
          </a:gsLst>
          <a:lin ang="5400000" scaled="0"/>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9001A43-ABF2-4F91-BE00-013DB3BA828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05EEF12-85C4-4424-A622-13FEC418BC9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75AB4A2-929A-4A23-8932-0A8FB9D97A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F4B398-9CCE-4D04-9C44-E9FB743436F5}" type="datetimeFigureOut">
              <a:rPr lang="en-GB" smtClean="0"/>
              <a:t>26/11/2020</a:t>
            </a:fld>
            <a:endParaRPr lang="en-GB"/>
          </a:p>
        </p:txBody>
      </p:sp>
      <p:sp>
        <p:nvSpPr>
          <p:cNvPr id="5" name="Footer Placeholder 4">
            <a:extLst>
              <a:ext uri="{FF2B5EF4-FFF2-40B4-BE49-F238E27FC236}">
                <a16:creationId xmlns:a16="http://schemas.microsoft.com/office/drawing/2014/main" id="{0AEC2F2A-60F7-4E1C-B6D1-A36830DBA2B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4D7C590-0841-42B3-BF27-2C18862F0FD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6F5669-6CB8-465E-95FE-EB085BF19938}" type="slidenum">
              <a:rPr lang="en-GB" smtClean="0"/>
              <a:t>‹#›</a:t>
            </a:fld>
            <a:endParaRPr lang="en-GB"/>
          </a:p>
        </p:txBody>
      </p:sp>
    </p:spTree>
    <p:extLst>
      <p:ext uri="{BB962C8B-B14F-4D97-AF65-F5344CB8AC3E}">
        <p14:creationId xmlns:p14="http://schemas.microsoft.com/office/powerpoint/2010/main" val="1338210308"/>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ashgate.derby.sch.uk/wp-content/uploads/2012/05/new-ashgate.jpg" TargetMode="Externa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7428F8BC-8CCB-41BE-A479-A5A4FAC9C2C5}"/>
              </a:ext>
            </a:extLst>
          </p:cNvPr>
          <p:cNvSpPr/>
          <p:nvPr/>
        </p:nvSpPr>
        <p:spPr>
          <a:xfrm>
            <a:off x="1255486" y="2713052"/>
            <a:ext cx="8636000" cy="3738880"/>
          </a:xfrm>
          <a:prstGeom prst="roundRect">
            <a:avLst/>
          </a:prstGeom>
          <a:solidFill>
            <a:schemeClr val="accent1">
              <a:lumMod val="75000"/>
            </a:schemeClr>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Welcome to the tour of our school. We are very proud of what we achieve at Ashgate Primary School. We welcome you all and invite you to contact us by telephone or email with any questions or queries. If you would like to share any important information about your child that would help us in welcoming your child to our school please also contact us.</a:t>
            </a:r>
          </a:p>
          <a:p>
            <a:r>
              <a:rPr lang="en-US" dirty="0"/>
              <a:t>We look forward to meeting with you all in person when it becomes possible.</a:t>
            </a:r>
          </a:p>
          <a:p>
            <a:endParaRPr lang="en-US" dirty="0"/>
          </a:p>
          <a:p>
            <a:r>
              <a:rPr lang="en-US" dirty="0" err="1"/>
              <a:t>Mrs</a:t>
            </a:r>
            <a:r>
              <a:rPr lang="en-US" dirty="0"/>
              <a:t> Winfield and </a:t>
            </a:r>
            <a:r>
              <a:rPr lang="en-US" dirty="0" err="1"/>
              <a:t>Ms</a:t>
            </a:r>
            <a:r>
              <a:rPr lang="en-US" dirty="0"/>
              <a:t> </a:t>
            </a:r>
            <a:r>
              <a:rPr lang="en-US" dirty="0" err="1"/>
              <a:t>Vobes</a:t>
            </a:r>
            <a:r>
              <a:rPr lang="en-US" dirty="0"/>
              <a:t> </a:t>
            </a:r>
          </a:p>
          <a:p>
            <a:r>
              <a:rPr lang="en-US" dirty="0"/>
              <a:t> </a:t>
            </a:r>
            <a:r>
              <a:rPr lang="en-US" dirty="0" err="1"/>
              <a:t>EYFS</a:t>
            </a:r>
            <a:r>
              <a:rPr lang="en-US" dirty="0"/>
              <a:t> </a:t>
            </a:r>
            <a:r>
              <a:rPr lang="en-US" dirty="0" err="1"/>
              <a:t>CLassteachers</a:t>
            </a:r>
            <a:endParaRPr lang="en-GB" dirty="0"/>
          </a:p>
        </p:txBody>
      </p:sp>
      <p:pic>
        <p:nvPicPr>
          <p:cNvPr id="6" name="Picture 5" descr="http://www.ashgate.derby.sch.uk/wp-content/uploads/2012/05/new-ashgate.jpg">
            <a:hlinkClick r:id="rId2"/>
            <a:extLst>
              <a:ext uri="{FF2B5EF4-FFF2-40B4-BE49-F238E27FC236}">
                <a16:creationId xmlns:a16="http://schemas.microsoft.com/office/drawing/2014/main" id="{71F7E9CA-B38B-4EA0-BABC-54A692A382DE}"/>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51516" y="279625"/>
            <a:ext cx="1981199" cy="2095327"/>
          </a:xfrm>
          <a:prstGeom prst="rect">
            <a:avLst/>
          </a:prstGeom>
          <a:noFill/>
          <a:ln w="57150">
            <a:solidFill>
              <a:schemeClr val="bg1"/>
            </a:solidFill>
          </a:ln>
        </p:spPr>
      </p:pic>
      <p:sp>
        <p:nvSpPr>
          <p:cNvPr id="7" name="Rectangle 6">
            <a:extLst>
              <a:ext uri="{FF2B5EF4-FFF2-40B4-BE49-F238E27FC236}">
                <a16:creationId xmlns:a16="http://schemas.microsoft.com/office/drawing/2014/main" id="{56B0FF88-BA65-4A20-A86D-EAD523F7D777}"/>
              </a:ext>
            </a:extLst>
          </p:cNvPr>
          <p:cNvSpPr/>
          <p:nvPr/>
        </p:nvSpPr>
        <p:spPr>
          <a:xfrm>
            <a:off x="2472046" y="406068"/>
            <a:ext cx="5960286" cy="1569660"/>
          </a:xfrm>
          <a:prstGeom prst="rect">
            <a:avLst/>
          </a:prstGeom>
          <a:noFill/>
        </p:spPr>
        <p:txBody>
          <a:bodyPr wrap="none" lIns="91440" tIns="45720" rIns="91440" bIns="45720">
            <a:spAutoFit/>
          </a:bodyPr>
          <a:lstStyle/>
          <a:p>
            <a:pPr algn="ctr"/>
            <a:r>
              <a:rPr lang="en-US" sz="96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WELCOME!</a:t>
            </a:r>
            <a:endParaRPr lang="en-US" sz="96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Tree>
    <p:extLst>
      <p:ext uri="{BB962C8B-B14F-4D97-AF65-F5344CB8AC3E}">
        <p14:creationId xmlns:p14="http://schemas.microsoft.com/office/powerpoint/2010/main" val="4676424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C68B72B-4AE5-4E71-A53F-BD25A99FBE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39518" y="461638"/>
            <a:ext cx="8120109" cy="609008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11" name="TextBox 10">
            <a:extLst>
              <a:ext uri="{FF2B5EF4-FFF2-40B4-BE49-F238E27FC236}">
                <a16:creationId xmlns:a16="http://schemas.microsoft.com/office/drawing/2014/main" id="{2E4F797A-E722-4F98-8E0C-244CB97C62C9}"/>
              </a:ext>
            </a:extLst>
          </p:cNvPr>
          <p:cNvSpPr txBox="1"/>
          <p:nvPr/>
        </p:nvSpPr>
        <p:spPr>
          <a:xfrm>
            <a:off x="2876365" y="5807762"/>
            <a:ext cx="3373515" cy="646331"/>
          </a:xfrm>
          <a:prstGeom prst="rect">
            <a:avLst/>
          </a:prstGeom>
          <a:noFill/>
        </p:spPr>
        <p:txBody>
          <a:bodyPr wrap="square" rtlCol="0">
            <a:spAutoFit/>
          </a:bodyPr>
          <a:lstStyle/>
          <a:p>
            <a:r>
              <a:rPr lang="en-US" sz="3600" dirty="0" err="1"/>
              <a:t>EYFS</a:t>
            </a:r>
            <a:r>
              <a:rPr lang="en-US" sz="3600" dirty="0"/>
              <a:t> Classroom</a:t>
            </a:r>
            <a:endParaRPr lang="en-GB" sz="3600" dirty="0"/>
          </a:p>
        </p:txBody>
      </p:sp>
    </p:spTree>
    <p:extLst>
      <p:ext uri="{BB962C8B-B14F-4D97-AF65-F5344CB8AC3E}">
        <p14:creationId xmlns:p14="http://schemas.microsoft.com/office/powerpoint/2010/main" val="113649977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F36DF00-151C-412C-8CDB-9460FFDAAAF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19869" y="214953"/>
            <a:ext cx="8648130" cy="648609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4" name="TextBox 3">
            <a:extLst>
              <a:ext uri="{FF2B5EF4-FFF2-40B4-BE49-F238E27FC236}">
                <a16:creationId xmlns:a16="http://schemas.microsoft.com/office/drawing/2014/main" id="{B6F8A371-5A53-411F-9465-7903B309FB32}"/>
              </a:ext>
            </a:extLst>
          </p:cNvPr>
          <p:cNvSpPr txBox="1"/>
          <p:nvPr/>
        </p:nvSpPr>
        <p:spPr>
          <a:xfrm>
            <a:off x="2019868" y="3429000"/>
            <a:ext cx="2924993" cy="584775"/>
          </a:xfrm>
          <a:prstGeom prst="rect">
            <a:avLst/>
          </a:prstGeom>
          <a:noFill/>
        </p:spPr>
        <p:txBody>
          <a:bodyPr wrap="square" rtlCol="0">
            <a:spAutoFit/>
          </a:bodyPr>
          <a:lstStyle/>
          <a:p>
            <a:r>
              <a:rPr lang="en-US" sz="3200" dirty="0" err="1"/>
              <a:t>EYFS</a:t>
            </a:r>
            <a:r>
              <a:rPr lang="en-US" sz="3200" dirty="0"/>
              <a:t> Classroom</a:t>
            </a:r>
            <a:endParaRPr lang="en-GB" sz="3200" dirty="0"/>
          </a:p>
        </p:txBody>
      </p:sp>
      <p:sp>
        <p:nvSpPr>
          <p:cNvPr id="5" name="Rectangle: Rounded Corners 4">
            <a:extLst>
              <a:ext uri="{FF2B5EF4-FFF2-40B4-BE49-F238E27FC236}">
                <a16:creationId xmlns:a16="http://schemas.microsoft.com/office/drawing/2014/main" id="{4D59AABF-B21D-41E7-8715-E74384392472}"/>
              </a:ext>
            </a:extLst>
          </p:cNvPr>
          <p:cNvSpPr/>
          <p:nvPr/>
        </p:nvSpPr>
        <p:spPr>
          <a:xfrm>
            <a:off x="648677" y="476738"/>
            <a:ext cx="45719"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11881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C36E786-64F8-49C5-958F-5DD00DD9AC1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51630" y="156949"/>
            <a:ext cx="8716370" cy="653727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TextBox 3">
            <a:extLst>
              <a:ext uri="{FF2B5EF4-FFF2-40B4-BE49-F238E27FC236}">
                <a16:creationId xmlns:a16="http://schemas.microsoft.com/office/drawing/2014/main" id="{BF6366CE-1AF0-4747-A62F-7ECB192BC5C4}"/>
              </a:ext>
            </a:extLst>
          </p:cNvPr>
          <p:cNvSpPr txBox="1"/>
          <p:nvPr/>
        </p:nvSpPr>
        <p:spPr>
          <a:xfrm>
            <a:off x="5704764" y="5568286"/>
            <a:ext cx="3575714" cy="646331"/>
          </a:xfrm>
          <a:prstGeom prst="rect">
            <a:avLst/>
          </a:prstGeom>
          <a:noFill/>
        </p:spPr>
        <p:txBody>
          <a:bodyPr wrap="square" rtlCol="0">
            <a:spAutoFit/>
          </a:bodyPr>
          <a:lstStyle/>
          <a:p>
            <a:r>
              <a:rPr lang="en-US" sz="3600" dirty="0" err="1"/>
              <a:t>EYFS</a:t>
            </a:r>
            <a:r>
              <a:rPr lang="en-US" sz="3600" dirty="0"/>
              <a:t> Classroom</a:t>
            </a:r>
            <a:endParaRPr lang="en-GB" sz="3600" dirty="0"/>
          </a:p>
        </p:txBody>
      </p:sp>
    </p:spTree>
    <p:extLst>
      <p:ext uri="{BB962C8B-B14F-4D97-AF65-F5344CB8AC3E}">
        <p14:creationId xmlns:p14="http://schemas.microsoft.com/office/powerpoint/2010/main" val="1375097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5C29F1D-5742-4440-B8F4-067525FCDC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7480" y="211674"/>
            <a:ext cx="10567111" cy="643465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TextBox 3">
            <a:extLst>
              <a:ext uri="{FF2B5EF4-FFF2-40B4-BE49-F238E27FC236}">
                <a16:creationId xmlns:a16="http://schemas.microsoft.com/office/drawing/2014/main" id="{6A8661A6-C816-4D1C-B893-4A3F43D902F4}"/>
              </a:ext>
            </a:extLst>
          </p:cNvPr>
          <p:cNvSpPr txBox="1"/>
          <p:nvPr/>
        </p:nvSpPr>
        <p:spPr>
          <a:xfrm>
            <a:off x="2758703" y="554390"/>
            <a:ext cx="5022376" cy="707886"/>
          </a:xfrm>
          <a:prstGeom prst="rect">
            <a:avLst/>
          </a:prstGeom>
          <a:noFill/>
        </p:spPr>
        <p:txBody>
          <a:bodyPr wrap="square" rtlCol="0">
            <a:spAutoFit/>
          </a:bodyPr>
          <a:lstStyle/>
          <a:p>
            <a:r>
              <a:rPr lang="en-US" sz="4000" dirty="0"/>
              <a:t>Our </a:t>
            </a:r>
            <a:r>
              <a:rPr lang="en-US" sz="4000" dirty="0" err="1"/>
              <a:t>EYFS</a:t>
            </a:r>
            <a:r>
              <a:rPr lang="en-US" sz="4000" dirty="0"/>
              <a:t> Guinea Pigs</a:t>
            </a:r>
            <a:endParaRPr lang="en-GB" sz="4000" dirty="0"/>
          </a:p>
        </p:txBody>
      </p:sp>
    </p:spTree>
    <p:extLst>
      <p:ext uri="{BB962C8B-B14F-4D97-AF65-F5344CB8AC3E}">
        <p14:creationId xmlns:p14="http://schemas.microsoft.com/office/powerpoint/2010/main" val="776399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1F85F82-D4AA-4ECF-8326-7F6CD4CFF8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60812" y="184245"/>
            <a:ext cx="8607187" cy="645539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TextBox 3">
            <a:extLst>
              <a:ext uri="{FF2B5EF4-FFF2-40B4-BE49-F238E27FC236}">
                <a16:creationId xmlns:a16="http://schemas.microsoft.com/office/drawing/2014/main" id="{9370A094-4723-414D-ABD8-C7A4DF096F14}"/>
              </a:ext>
            </a:extLst>
          </p:cNvPr>
          <p:cNvSpPr txBox="1"/>
          <p:nvPr/>
        </p:nvSpPr>
        <p:spPr>
          <a:xfrm>
            <a:off x="4763069" y="5349922"/>
            <a:ext cx="5117910" cy="707886"/>
          </a:xfrm>
          <a:prstGeom prst="rect">
            <a:avLst/>
          </a:prstGeom>
          <a:noFill/>
        </p:spPr>
        <p:txBody>
          <a:bodyPr wrap="square" rtlCol="0">
            <a:spAutoFit/>
          </a:bodyPr>
          <a:lstStyle/>
          <a:p>
            <a:r>
              <a:rPr lang="en-US" sz="4000" dirty="0" err="1"/>
              <a:t>EYFS</a:t>
            </a:r>
            <a:r>
              <a:rPr lang="en-US" sz="4000" dirty="0"/>
              <a:t> Outdoor Play Area</a:t>
            </a:r>
            <a:endParaRPr lang="en-GB" sz="4000" dirty="0"/>
          </a:p>
        </p:txBody>
      </p:sp>
    </p:spTree>
    <p:extLst>
      <p:ext uri="{BB962C8B-B14F-4D97-AF65-F5344CB8AC3E}">
        <p14:creationId xmlns:p14="http://schemas.microsoft.com/office/powerpoint/2010/main" val="3542106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E936E27-7655-47B0-B2DF-84125F1799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51630" y="216658"/>
            <a:ext cx="8566244" cy="6424683"/>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TextBox 3">
            <a:extLst>
              <a:ext uri="{FF2B5EF4-FFF2-40B4-BE49-F238E27FC236}">
                <a16:creationId xmlns:a16="http://schemas.microsoft.com/office/drawing/2014/main" id="{EB5AF812-0B3E-4978-9D40-BE3BA2602CB9}"/>
              </a:ext>
            </a:extLst>
          </p:cNvPr>
          <p:cNvSpPr txBox="1"/>
          <p:nvPr/>
        </p:nvSpPr>
        <p:spPr>
          <a:xfrm>
            <a:off x="2688609" y="5459104"/>
            <a:ext cx="5527343" cy="707886"/>
          </a:xfrm>
          <a:prstGeom prst="rect">
            <a:avLst/>
          </a:prstGeom>
          <a:noFill/>
        </p:spPr>
        <p:txBody>
          <a:bodyPr wrap="square" rtlCol="0">
            <a:spAutoFit/>
          </a:bodyPr>
          <a:lstStyle/>
          <a:p>
            <a:r>
              <a:rPr lang="en-US" sz="4000" dirty="0" err="1"/>
              <a:t>EYFS</a:t>
            </a:r>
            <a:r>
              <a:rPr lang="en-US" sz="4000" dirty="0"/>
              <a:t> Outdoor Play Area</a:t>
            </a:r>
            <a:endParaRPr lang="en-GB" sz="4000" dirty="0"/>
          </a:p>
        </p:txBody>
      </p:sp>
    </p:spTree>
    <p:extLst>
      <p:ext uri="{BB962C8B-B14F-4D97-AF65-F5344CB8AC3E}">
        <p14:creationId xmlns:p14="http://schemas.microsoft.com/office/powerpoint/2010/main" val="31558396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648DF92-C886-41FC-A8E6-0E16FC8B0B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7738" y="398295"/>
            <a:ext cx="5036695" cy="611614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TextBox 3">
            <a:extLst>
              <a:ext uri="{FF2B5EF4-FFF2-40B4-BE49-F238E27FC236}">
                <a16:creationId xmlns:a16="http://schemas.microsoft.com/office/drawing/2014/main" id="{7046F9CC-CB99-4FED-80A6-C0D55EE7B7AF}"/>
              </a:ext>
            </a:extLst>
          </p:cNvPr>
          <p:cNvSpPr txBox="1"/>
          <p:nvPr/>
        </p:nvSpPr>
        <p:spPr>
          <a:xfrm>
            <a:off x="4452079" y="5441429"/>
            <a:ext cx="4572000" cy="707886"/>
          </a:xfrm>
          <a:prstGeom prst="rect">
            <a:avLst/>
          </a:prstGeom>
          <a:noFill/>
        </p:spPr>
        <p:txBody>
          <a:bodyPr wrap="square" rtlCol="0">
            <a:spAutoFit/>
          </a:bodyPr>
          <a:lstStyle/>
          <a:p>
            <a:r>
              <a:rPr lang="en-GB" sz="4000" dirty="0"/>
              <a:t>Our Lovely Work</a:t>
            </a:r>
          </a:p>
        </p:txBody>
      </p:sp>
    </p:spTree>
    <p:extLst>
      <p:ext uri="{BB962C8B-B14F-4D97-AF65-F5344CB8AC3E}">
        <p14:creationId xmlns:p14="http://schemas.microsoft.com/office/powerpoint/2010/main" val="1709594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295D6F3-75DF-4928-96A6-D1223A6A81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82649" y="284812"/>
            <a:ext cx="4991725" cy="637615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TextBox 3">
            <a:extLst>
              <a:ext uri="{FF2B5EF4-FFF2-40B4-BE49-F238E27FC236}">
                <a16:creationId xmlns:a16="http://schemas.microsoft.com/office/drawing/2014/main" id="{9A1A32D4-3AB9-4FC2-BC3B-3699FE248E65}"/>
              </a:ext>
            </a:extLst>
          </p:cNvPr>
          <p:cNvSpPr txBox="1"/>
          <p:nvPr/>
        </p:nvSpPr>
        <p:spPr>
          <a:xfrm>
            <a:off x="4317167" y="5246558"/>
            <a:ext cx="3897443" cy="707886"/>
          </a:xfrm>
          <a:prstGeom prst="rect">
            <a:avLst/>
          </a:prstGeom>
          <a:noFill/>
        </p:spPr>
        <p:txBody>
          <a:bodyPr wrap="square" rtlCol="0">
            <a:spAutoFit/>
          </a:bodyPr>
          <a:lstStyle/>
          <a:p>
            <a:r>
              <a:rPr lang="en-GB" sz="4000" dirty="0"/>
              <a:t>Our Lovely Work</a:t>
            </a:r>
          </a:p>
        </p:txBody>
      </p:sp>
    </p:spTree>
    <p:extLst>
      <p:ext uri="{BB962C8B-B14F-4D97-AF65-F5344CB8AC3E}">
        <p14:creationId xmlns:p14="http://schemas.microsoft.com/office/powerpoint/2010/main" val="320468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08DDB36-6559-4F27-8327-AD385C467A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6091" y="247708"/>
            <a:ext cx="8319541" cy="6362583"/>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TextBox 3">
            <a:extLst>
              <a:ext uri="{FF2B5EF4-FFF2-40B4-BE49-F238E27FC236}">
                <a16:creationId xmlns:a16="http://schemas.microsoft.com/office/drawing/2014/main" id="{D67B394C-5547-445D-AF82-81C507580F4A}"/>
              </a:ext>
            </a:extLst>
          </p:cNvPr>
          <p:cNvSpPr txBox="1"/>
          <p:nvPr/>
        </p:nvSpPr>
        <p:spPr>
          <a:xfrm>
            <a:off x="6748072" y="5534561"/>
            <a:ext cx="4044845" cy="707886"/>
          </a:xfrm>
          <a:prstGeom prst="rect">
            <a:avLst/>
          </a:prstGeom>
          <a:noFill/>
        </p:spPr>
        <p:txBody>
          <a:bodyPr wrap="square" rtlCol="0">
            <a:spAutoFit/>
          </a:bodyPr>
          <a:lstStyle/>
          <a:p>
            <a:r>
              <a:rPr lang="en-GB" sz="4000" dirty="0"/>
              <a:t>Our Lovely Work</a:t>
            </a:r>
          </a:p>
        </p:txBody>
      </p:sp>
    </p:spTree>
    <p:extLst>
      <p:ext uri="{BB962C8B-B14F-4D97-AF65-F5344CB8AC3E}">
        <p14:creationId xmlns:p14="http://schemas.microsoft.com/office/powerpoint/2010/main" val="4225133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7FCB6E1-2E13-49CC-A711-1430343E94B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2448" y="253261"/>
            <a:ext cx="9185250" cy="638648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1999255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604F6B7-795C-47A9-8F1C-AAC5EF6FB3BE}"/>
              </a:ext>
            </a:extLst>
          </p:cNvPr>
          <p:cNvSpPr txBox="1"/>
          <p:nvPr/>
        </p:nvSpPr>
        <p:spPr>
          <a:xfrm>
            <a:off x="853440" y="951398"/>
            <a:ext cx="10485120" cy="4955203"/>
          </a:xfrm>
          <a:prstGeom prst="rect">
            <a:avLst/>
          </a:prstGeom>
          <a:solidFill>
            <a:schemeClr val="accent1">
              <a:lumMod val="75000"/>
            </a:schemeClr>
          </a:solidFill>
          <a:ln w="76200">
            <a:solidFill>
              <a:schemeClr val="tx1"/>
            </a:solidFill>
          </a:ln>
        </p:spPr>
        <p:txBody>
          <a:bodyPr wrap="square" rtlCol="0">
            <a:spAutoFit/>
          </a:bodyPr>
          <a:lstStyle/>
          <a:p>
            <a:pPr algn="ctr"/>
            <a:endParaRPr lang="en-GB" dirty="0"/>
          </a:p>
          <a:p>
            <a:pPr algn="ctr"/>
            <a:r>
              <a:rPr lang="en-GB" sz="4000" dirty="0"/>
              <a:t>This is the end of the virtual tour around our school.  Thank you for taking the time to look around. If you would like to speak to the staff  please contact us by:</a:t>
            </a:r>
          </a:p>
          <a:p>
            <a:pPr algn="ctr"/>
            <a:r>
              <a:rPr lang="en-GB" sz="4000" dirty="0"/>
              <a:t> Telephone: 01332 343928</a:t>
            </a:r>
          </a:p>
          <a:p>
            <a:pPr algn="ctr"/>
            <a:r>
              <a:rPr lang="en-GB" sz="4000" dirty="0"/>
              <a:t>Email: office@ashgate.derby.sch.uk</a:t>
            </a:r>
          </a:p>
          <a:p>
            <a:endParaRPr lang="en-GB" sz="4000" dirty="0"/>
          </a:p>
          <a:p>
            <a:endParaRPr lang="en-GB" dirty="0"/>
          </a:p>
        </p:txBody>
      </p:sp>
    </p:spTree>
    <p:extLst>
      <p:ext uri="{BB962C8B-B14F-4D97-AF65-F5344CB8AC3E}">
        <p14:creationId xmlns:p14="http://schemas.microsoft.com/office/powerpoint/2010/main" val="22199226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150</TotalTime>
  <Words>173</Words>
  <Application>Microsoft Office PowerPoint</Application>
  <PresentationFormat>Widescreen</PresentationFormat>
  <Paragraphs>19</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SWinfield</dc:creator>
  <cp:lastModifiedBy>SWinfield</cp:lastModifiedBy>
  <cp:revision>20</cp:revision>
  <dcterms:created xsi:type="dcterms:W3CDTF">2020-11-24T14:48:09Z</dcterms:created>
  <dcterms:modified xsi:type="dcterms:W3CDTF">2020-11-26T14:12:14Z</dcterms:modified>
</cp:coreProperties>
</file>