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89" r:id="rId6"/>
    <p:sldId id="261" r:id="rId7"/>
    <p:sldId id="263" r:id="rId8"/>
    <p:sldId id="264" r:id="rId9"/>
    <p:sldId id="262" r:id="rId10"/>
    <p:sldId id="265" r:id="rId11"/>
    <p:sldId id="267" r:id="rId12"/>
    <p:sldId id="291" r:id="rId13"/>
    <p:sldId id="290" r:id="rId14"/>
    <p:sldId id="269" r:id="rId15"/>
    <p:sldId id="270" r:id="rId16"/>
    <p:sldId id="293" r:id="rId17"/>
    <p:sldId id="292" r:id="rId18"/>
    <p:sldId id="273" r:id="rId19"/>
    <p:sldId id="278" r:id="rId20"/>
    <p:sldId id="295" r:id="rId21"/>
    <p:sldId id="294" r:id="rId22"/>
    <p:sldId id="296" r:id="rId23"/>
    <p:sldId id="297" r:id="rId24"/>
    <p:sldId id="298" r:id="rId25"/>
    <p:sldId id="29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700" autoAdjust="0"/>
    <p:restoredTop sz="94660"/>
  </p:normalViewPr>
  <p:slideViewPr>
    <p:cSldViewPr snapToGrid="0">
      <p:cViewPr varScale="1">
        <p:scale>
          <a:sx n="71" d="100"/>
          <a:sy n="71" d="100"/>
        </p:scale>
        <p:origin x="58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2DB58F8-D35E-4621-9411-76BB283C4E26}" type="datetimeFigureOut">
              <a:rPr lang="en-GB" smtClean="0"/>
              <a:t>31/05/2022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32236121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DB58F8-D35E-4621-9411-76BB283C4E26}" type="datetimeFigureOut">
              <a:rPr lang="en-GB" smtClean="0"/>
              <a:t>31/05/2022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914444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2DB58F8-D35E-4621-9411-76BB283C4E26}" type="datetimeFigureOut">
              <a:rPr lang="en-GB" smtClean="0"/>
              <a:t>31/05/2022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3851236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2DB58F8-D35E-4621-9411-76BB283C4E26}" type="datetimeFigureOut">
              <a:rPr lang="en-GB" smtClean="0"/>
              <a:t>31/05/2022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6067731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2DB58F8-D35E-4621-9411-76BB283C4E26}" type="datetimeFigureOut">
              <a:rPr lang="en-GB" smtClean="0"/>
              <a:t>31/05/2022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30998437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2DB58F8-D35E-4621-9411-76BB283C4E26}" type="datetimeFigureOut">
              <a:rPr lang="en-GB" smtClean="0"/>
              <a:t>31/05/2022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40322910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DB58F8-D35E-4621-9411-76BB283C4E26}" type="datetimeFigureOut">
              <a:rPr lang="en-GB" smtClean="0"/>
              <a:t>31/05/2022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33106007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2DB58F8-D35E-4621-9411-76BB283C4E26}" type="datetimeFigureOut">
              <a:rPr lang="en-GB" smtClean="0"/>
              <a:t>31/05/2022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24255586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2DB58F8-D35E-4621-9411-76BB283C4E26}" type="datetimeFigureOut">
              <a:rPr lang="en-GB" smtClean="0"/>
              <a:t>31/05/2022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26034613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DB58F8-D35E-4621-9411-76BB283C4E26}" type="datetimeFigureOut">
              <a:rPr lang="en-GB" smtClean="0"/>
              <a:t>31/05/2022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36180103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DB58F8-D35E-4621-9411-76BB283C4E26}" type="datetimeFigureOut">
              <a:rPr lang="en-GB" smtClean="0"/>
              <a:t>31/05/2022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5223480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DB58F8-D35E-4621-9411-76BB283C4E26}" type="datetimeFigureOut">
              <a:rPr lang="en-GB" smtClean="0"/>
              <a:t>31/05/2022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CD6DD-4E9E-4745-9ED2-74D74C2A28C7}" type="slidenum">
              <a:rPr lang="en-GB" smtClean="0"/>
              <a:t>‹#›</a:t>
            </a:fld>
            <a:endParaRPr lang="en-GB"/>
          </a:p>
        </p:txBody>
      </p:sp>
    </p:spTree>
    <p:extLst>
      <p:ext uri="{BB962C8B-B14F-4D97-AF65-F5344CB8AC3E}">
        <p14:creationId xmlns:p14="http://schemas.microsoft.com/office/powerpoint/2010/main" val="36757984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funkidslive.com/learn/top-10-facts/top-10-facts-about-the-queen/"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youtube.com/watch?v=f5ozTPS-ipY"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www.youtube.com/watch?v=mMHVEFWNLMc"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Vhtyup4OoQk" TargetMode="External"/><Relationship Id="rId7" Type="http://schemas.openxmlformats.org/officeDocument/2006/relationships/image" Target="../media/image11.jpeg"/><Relationship Id="rId2" Type="http://schemas.openxmlformats.org/officeDocument/2006/relationships/hyperlink" Target="https://www.youtube.com/watch?v=kteZneJm1EI" TargetMode="External"/><Relationship Id="rId1" Type="http://schemas.openxmlformats.org/officeDocument/2006/relationships/slideLayout" Target="../slideLayouts/slideLayout7.xml"/><Relationship Id="rId6" Type="http://schemas.openxmlformats.org/officeDocument/2006/relationships/hyperlink" Target="https://www.youtube.com/watch?v=vADtodHhfKU" TargetMode="External"/><Relationship Id="rId5" Type="http://schemas.openxmlformats.org/officeDocument/2006/relationships/hyperlink" Target="https://www.youtube.com/watch?v=fNH9IVLWtZs" TargetMode="External"/><Relationship Id="rId4" Type="http://schemas.openxmlformats.org/officeDocument/2006/relationships/hyperlink" Target="https://www.youtube.com/watch?v=KSKPgaSGSYA"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youtube.com/watch?v=CRk8eaW3X1Y"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Mt7tczgQ5_w" TargetMode="External"/><Relationship Id="rId2" Type="http://schemas.openxmlformats.org/officeDocument/2006/relationships/hyperlink" Target="https://www.youtube.com/watch?v=q9n1plse2K4" TargetMode="External"/><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youtube.com/watch?v=XwS8tAN2PkQ"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hyperlink" Target="https://youtu.be/SnrHZ_uvtxk"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hyperlink" Target="https://youtu.be/2zrtHt3bBmQ"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www.youtube.com/watch?v=0DmJumrvPeY"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s://www.youtube.com/watch?v=Gn2r3cvsA1o" TargetMode="Externa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s://www.youtube.com/watch?v=oM3DesXftrQ" TargetMode="External"/><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hyperlink" Target="https://www.youtube.com/watch?v=BbA4mobQtv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131" y="-405991"/>
            <a:ext cx="12697097" cy="2387600"/>
          </a:xfrm>
        </p:spPr>
        <p:txBody>
          <a:bodyPr>
            <a:normAutofit/>
          </a:bodyPr>
          <a:lstStyle/>
          <a:p>
            <a:r>
              <a:rPr lang="en-GB" dirty="0">
                <a:solidFill>
                  <a:srgbClr val="002060"/>
                </a:solidFill>
                <a:latin typeface="Bahnschrift" panose="020B0502040204020203" pitchFamily="34" charset="0"/>
              </a:rPr>
              <a:t>Classroom Collective Worship</a:t>
            </a:r>
          </a:p>
        </p:txBody>
      </p:sp>
      <p:sp>
        <p:nvSpPr>
          <p:cNvPr id="3" name="Subtitle 2"/>
          <p:cNvSpPr>
            <a:spLocks noGrp="1"/>
          </p:cNvSpPr>
          <p:nvPr>
            <p:ph type="subTitle" idx="1"/>
          </p:nvPr>
        </p:nvSpPr>
        <p:spPr>
          <a:xfrm>
            <a:off x="1524000" y="2426384"/>
            <a:ext cx="9144000" cy="1655762"/>
          </a:xfrm>
        </p:spPr>
        <p:txBody>
          <a:bodyPr>
            <a:normAutofit/>
          </a:bodyPr>
          <a:lstStyle/>
          <a:p>
            <a:r>
              <a:rPr lang="en-GB" sz="3200" dirty="0" smtClean="0">
                <a:latin typeface="Bahnschrift" panose="020B0502040204020203" pitchFamily="34" charset="0"/>
              </a:rPr>
              <a:t>Summer </a:t>
            </a:r>
            <a:r>
              <a:rPr lang="en-GB" sz="3200" dirty="0" smtClean="0">
                <a:latin typeface="Bahnschrift" panose="020B0502040204020203" pitchFamily="34" charset="0"/>
              </a:rPr>
              <a:t>2 </a:t>
            </a:r>
            <a:r>
              <a:rPr lang="en-GB" sz="3200" dirty="0">
                <a:latin typeface="Bahnschrift" panose="020B0502040204020203" pitchFamily="34" charset="0"/>
              </a:rPr>
              <a:t>- </a:t>
            </a:r>
            <a:r>
              <a:rPr lang="en-GB" sz="3200" dirty="0" smtClean="0">
                <a:latin typeface="Bahnschrift" panose="020B0502040204020203" pitchFamily="34" charset="0"/>
              </a:rPr>
              <a:t>2022</a:t>
            </a:r>
            <a:endParaRPr lang="en-GB" sz="3200" dirty="0">
              <a:latin typeface="Bahnschrift" panose="020B0502040204020203"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54663" y="3337334"/>
            <a:ext cx="1986420" cy="1998617"/>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28721" y="3337335"/>
            <a:ext cx="1986420" cy="1998617"/>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00964" y="3337335"/>
            <a:ext cx="1986420" cy="1998617"/>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3208" y="3337336"/>
            <a:ext cx="1986420" cy="1998617"/>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740105" y="3337334"/>
            <a:ext cx="1986420" cy="1998617"/>
          </a:xfrm>
          <a:prstGeom prst="rect">
            <a:avLst/>
          </a:prstGeom>
        </p:spPr>
      </p:pic>
      <p:sp>
        <p:nvSpPr>
          <p:cNvPr id="9" name="TextBox 8"/>
          <p:cNvSpPr txBox="1"/>
          <p:nvPr/>
        </p:nvSpPr>
        <p:spPr>
          <a:xfrm>
            <a:off x="473208" y="5551714"/>
            <a:ext cx="11253317" cy="369332"/>
          </a:xfrm>
          <a:prstGeom prst="rect">
            <a:avLst/>
          </a:prstGeom>
          <a:noFill/>
        </p:spPr>
        <p:txBody>
          <a:bodyPr wrap="square" rtlCol="0">
            <a:spAutoFit/>
          </a:bodyPr>
          <a:lstStyle/>
          <a:p>
            <a:r>
              <a:rPr lang="en-GB" dirty="0">
                <a:latin typeface="Bahnschrift" panose="020B0502040204020203" pitchFamily="34" charset="0"/>
              </a:rPr>
              <a:t>      your self                    your learning                  your future                your community               your world</a:t>
            </a:r>
          </a:p>
        </p:txBody>
      </p:sp>
    </p:spTree>
    <p:extLst>
      <p:ext uri="{BB962C8B-B14F-4D97-AF65-F5344CB8AC3E}">
        <p14:creationId xmlns:p14="http://schemas.microsoft.com/office/powerpoint/2010/main" val="13582313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520786"/>
            <a:ext cx="9144000" cy="2387600"/>
          </a:xfrm>
        </p:spPr>
        <p:txBody>
          <a:bodyPr>
            <a:normAutofit/>
          </a:bodyPr>
          <a:lstStyle/>
          <a:p>
            <a:r>
              <a:rPr lang="en-GB" sz="8000" dirty="0" smtClean="0">
                <a:latin typeface="Bahnschrift" panose="020B0502040204020203" pitchFamily="34" charset="0"/>
              </a:rPr>
              <a:t>The Queen</a:t>
            </a:r>
            <a:endParaRPr lang="en-GB" sz="8000" dirty="0">
              <a:latin typeface="Bahnschrift" panose="020B0502040204020203" pitchFamily="34" charset="0"/>
            </a:endParaRPr>
          </a:p>
        </p:txBody>
      </p:sp>
      <p:sp>
        <p:nvSpPr>
          <p:cNvPr id="3" name="Subtitle 2"/>
          <p:cNvSpPr>
            <a:spLocks noGrp="1"/>
          </p:cNvSpPr>
          <p:nvPr>
            <p:ph type="subTitle" idx="1"/>
          </p:nvPr>
        </p:nvSpPr>
        <p:spPr>
          <a:xfrm>
            <a:off x="1524000" y="3048585"/>
            <a:ext cx="9144000" cy="1655762"/>
          </a:xfrm>
        </p:spPr>
        <p:txBody>
          <a:bodyPr/>
          <a:lstStyle/>
          <a:p>
            <a:r>
              <a:rPr lang="en-GB" dirty="0">
                <a:latin typeface="Bahnschrift" panose="020B0502040204020203" pitchFamily="34" charset="0"/>
              </a:rPr>
              <a:t>Week 1: </a:t>
            </a:r>
            <a:r>
              <a:rPr lang="en-GB" dirty="0" smtClean="0">
                <a:latin typeface="Bahnschrift" panose="020B0502040204020203" pitchFamily="34" charset="0"/>
              </a:rPr>
              <a:t>6</a:t>
            </a:r>
            <a:r>
              <a:rPr lang="en-GB" baseline="30000" dirty="0" smtClean="0">
                <a:latin typeface="Bahnschrift" panose="020B0502040204020203" pitchFamily="34" charset="0"/>
              </a:rPr>
              <a:t>th</a:t>
            </a:r>
            <a:r>
              <a:rPr lang="en-GB" dirty="0" smtClean="0">
                <a:latin typeface="Bahnschrift" panose="020B0502040204020203" pitchFamily="34" charset="0"/>
              </a:rPr>
              <a:t> June</a:t>
            </a:r>
            <a:endParaRPr lang="en-GB" dirty="0">
              <a:latin typeface="Bahnschrift" panose="020B0502040204020203" pitchFamily="34"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64225" y="3493583"/>
            <a:ext cx="2685436" cy="2701925"/>
          </a:xfrm>
          <a:prstGeom prst="rect">
            <a:avLst/>
          </a:prstGeom>
        </p:spPr>
      </p:pic>
    </p:spTree>
    <p:extLst>
      <p:ext uri="{BB962C8B-B14F-4D97-AF65-F5344CB8AC3E}">
        <p14:creationId xmlns:p14="http://schemas.microsoft.com/office/powerpoint/2010/main" val="27281734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307816" y="281355"/>
            <a:ext cx="6432619" cy="6315388"/>
          </a:xfrm>
          <a:prstGeom prst="rect">
            <a:avLst/>
          </a:prstGeom>
        </p:spPr>
        <p:txBody>
          <a:bodyP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smtClean="0">
                <a:latin typeface="Bahnschrift" panose="020B0502040204020203" pitchFamily="34" charset="0"/>
              </a:rPr>
              <a:t>We have all celebrated the Queen’s Platinum Jubilee. </a:t>
            </a:r>
          </a:p>
          <a:p>
            <a:endParaRPr lang="en-GB" dirty="0">
              <a:latin typeface="Bahnschrift" panose="020B0502040204020203" pitchFamily="34" charset="0"/>
            </a:endParaRPr>
          </a:p>
          <a:p>
            <a:r>
              <a:rPr lang="en-GB" dirty="0" smtClean="0">
                <a:latin typeface="Bahnschrift" panose="020B0502040204020203" pitchFamily="34" charset="0"/>
              </a:rPr>
              <a:t>What do you know about her?</a:t>
            </a:r>
          </a:p>
          <a:p>
            <a:endParaRPr lang="en-GB" dirty="0">
              <a:latin typeface="Bahnschrift" panose="020B0502040204020203" pitchFamily="34" charset="0"/>
            </a:endParaRPr>
          </a:p>
          <a:p>
            <a:r>
              <a:rPr lang="en-GB" dirty="0" smtClean="0">
                <a:latin typeface="Bahnschrift" panose="020B0502040204020203" pitchFamily="34" charset="0"/>
              </a:rPr>
              <a:t>Let’s find out some fun facts about Queen Elizabeth II.</a:t>
            </a:r>
          </a:p>
          <a:p>
            <a:endParaRPr lang="en-GB" dirty="0">
              <a:latin typeface="Bahnschrift" panose="020B0502040204020203" pitchFamily="34" charset="0"/>
            </a:endParaRPr>
          </a:p>
          <a:p>
            <a:r>
              <a:rPr lang="en-GB" dirty="0" smtClean="0">
                <a:latin typeface="Bahnschrift" panose="020B0502040204020203" pitchFamily="34" charset="0"/>
              </a:rPr>
              <a:t>Click </a:t>
            </a:r>
            <a:r>
              <a:rPr lang="en-GB" dirty="0" smtClean="0">
                <a:latin typeface="Bahnschrift" panose="020B0502040204020203" pitchFamily="34" charset="0"/>
                <a:hlinkClick r:id="rId2"/>
              </a:rPr>
              <a:t>here</a:t>
            </a:r>
            <a:r>
              <a:rPr lang="en-GB" dirty="0" smtClean="0">
                <a:latin typeface="Bahnschrift" panose="020B0502040204020203" pitchFamily="34" charset="0"/>
              </a:rPr>
              <a:t>.</a:t>
            </a:r>
            <a:endParaRPr lang="en-GB" dirty="0" smtClean="0">
              <a:latin typeface="Bahnschrift" panose="020B0502040204020203" pitchFamily="34" charset="0"/>
            </a:endParaRPr>
          </a:p>
        </p:txBody>
      </p:sp>
      <p:pic>
        <p:nvPicPr>
          <p:cNvPr id="2" name="Picture 2" descr="Elizabeth II - Wikipedi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08993" y="236215"/>
            <a:ext cx="4852778" cy="6405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31804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22366" y="151523"/>
            <a:ext cx="11338560" cy="1703404"/>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a:p>
            <a:pPr algn="ctr"/>
            <a:endParaRPr lang="en-GB" dirty="0">
              <a:latin typeface="Bahnschrift" panose="020B0502040204020203" pitchFamily="34" charset="0"/>
            </a:endParaRPr>
          </a:p>
          <a:p>
            <a:pPr algn="ctr"/>
            <a:endParaRPr lang="en-GB" dirty="0">
              <a:latin typeface="Bahnschrift" panose="020B0502040204020203" pitchFamily="34" charset="0"/>
            </a:endParaRPr>
          </a:p>
          <a:p>
            <a:pPr algn="ctr"/>
            <a:endParaRPr lang="en-GB" dirty="0">
              <a:latin typeface="Bahnschrift" panose="020B0502040204020203" pitchFamily="34" charset="0"/>
            </a:endParaRPr>
          </a:p>
        </p:txBody>
      </p:sp>
      <p:sp>
        <p:nvSpPr>
          <p:cNvPr id="4" name="Rectangle 3"/>
          <p:cNvSpPr/>
          <p:nvPr/>
        </p:nvSpPr>
        <p:spPr>
          <a:xfrm>
            <a:off x="87084" y="57393"/>
            <a:ext cx="8303881" cy="6863417"/>
          </a:xfrm>
          <a:prstGeom prst="rect">
            <a:avLst/>
          </a:prstGeom>
        </p:spPr>
        <p:txBody>
          <a:bodyPr wrap="square">
            <a:spAutoFit/>
          </a:bodyPr>
          <a:lstStyle/>
          <a:p>
            <a:r>
              <a:rPr lang="en-GB" sz="4400" dirty="0" smtClean="0">
                <a:latin typeface="Bahnschrift" panose="020B0502040204020203" pitchFamily="34" charset="0"/>
              </a:rPr>
              <a:t>The Platinum Jubilee is celebrating 70 years since Queen Elizabeth’s coronation – when she officially became Queen.</a:t>
            </a:r>
          </a:p>
          <a:p>
            <a:endParaRPr lang="en-GB" sz="4400" dirty="0">
              <a:latin typeface="Bahnschrift" panose="020B0502040204020203" pitchFamily="34" charset="0"/>
            </a:endParaRPr>
          </a:p>
          <a:p>
            <a:r>
              <a:rPr lang="en-GB" sz="4400" dirty="0" smtClean="0">
                <a:latin typeface="Bahnschrift" panose="020B0502040204020203" pitchFamily="34" charset="0"/>
              </a:rPr>
              <a:t>This </a:t>
            </a:r>
            <a:r>
              <a:rPr lang="en-GB" sz="4400" dirty="0" smtClean="0">
                <a:latin typeface="Bahnschrift" panose="020B0502040204020203" pitchFamily="34" charset="0"/>
                <a:hlinkClick r:id="rId2"/>
              </a:rPr>
              <a:t>video</a:t>
            </a:r>
            <a:r>
              <a:rPr lang="en-GB" sz="4400" dirty="0" smtClean="0">
                <a:latin typeface="Bahnschrift" panose="020B0502040204020203" pitchFamily="34" charset="0"/>
              </a:rPr>
              <a:t> shows you a bit of what that special day was like. You will also hear her talking about becoming the Queen.</a:t>
            </a:r>
            <a:endParaRPr lang="en-GB" sz="4400" dirty="0" smtClean="0">
              <a:latin typeface="Bahnschrift" panose="020B0502040204020203" pitchFamily="34" charset="0"/>
            </a:endParaRPr>
          </a:p>
        </p:txBody>
      </p:sp>
      <p:pic>
        <p:nvPicPr>
          <p:cNvPr id="2050" name="Picture 2" descr="The Queen's coronation: 10 incredible photos from her momentous day in 1953  | HELL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19645" y="1774600"/>
            <a:ext cx="3429000" cy="3429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669857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22366" y="151522"/>
            <a:ext cx="11338560" cy="661153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a:p>
            <a:pPr algn="ctr"/>
            <a:endParaRPr lang="en-GB" dirty="0">
              <a:latin typeface="Bahnschrift" panose="020B0502040204020203" pitchFamily="34" charset="0"/>
            </a:endParaRPr>
          </a:p>
          <a:p>
            <a:pPr algn="ctr"/>
            <a:endParaRPr lang="en-GB" dirty="0">
              <a:latin typeface="Bahnschrift" panose="020B0502040204020203" pitchFamily="34" charset="0"/>
            </a:endParaRPr>
          </a:p>
          <a:p>
            <a:pPr algn="ctr"/>
            <a:endParaRPr lang="en-GB" dirty="0">
              <a:latin typeface="Bahnschrift" panose="020B0502040204020203" pitchFamily="34" charset="0"/>
            </a:endParaRPr>
          </a:p>
        </p:txBody>
      </p:sp>
      <p:sp>
        <p:nvSpPr>
          <p:cNvPr id="4" name="Rectangle 3"/>
          <p:cNvSpPr/>
          <p:nvPr/>
        </p:nvSpPr>
        <p:spPr>
          <a:xfrm>
            <a:off x="0" y="84598"/>
            <a:ext cx="12192000" cy="3477875"/>
          </a:xfrm>
          <a:prstGeom prst="rect">
            <a:avLst/>
          </a:prstGeom>
        </p:spPr>
        <p:txBody>
          <a:bodyPr wrap="square">
            <a:spAutoFit/>
          </a:bodyPr>
          <a:lstStyle/>
          <a:p>
            <a:pPr algn="ctr"/>
            <a:r>
              <a:rPr lang="en-GB" sz="4400" dirty="0" smtClean="0">
                <a:latin typeface="Bahnschrift" panose="020B0502040204020203" pitchFamily="34" charset="0"/>
              </a:rPr>
              <a:t>What does it really mean to be a Queen or King?</a:t>
            </a:r>
          </a:p>
          <a:p>
            <a:pPr algn="ctr"/>
            <a:r>
              <a:rPr lang="en-GB" sz="4400" dirty="0" smtClean="0">
                <a:latin typeface="Bahnschrift" panose="020B0502040204020203" pitchFamily="34" charset="0"/>
              </a:rPr>
              <a:t>What could be the good things about </a:t>
            </a:r>
            <a:r>
              <a:rPr lang="en-GB" sz="4400" dirty="0" smtClean="0">
                <a:latin typeface="Bahnschrift" panose="020B0502040204020203" pitchFamily="34" charset="0"/>
              </a:rPr>
              <a:t>it?</a:t>
            </a:r>
            <a:br>
              <a:rPr lang="en-GB" sz="4400" dirty="0" smtClean="0">
                <a:latin typeface="Bahnschrift" panose="020B0502040204020203" pitchFamily="34" charset="0"/>
              </a:rPr>
            </a:br>
            <a:r>
              <a:rPr lang="en-GB" sz="4400" dirty="0" smtClean="0">
                <a:latin typeface="Bahnschrift" panose="020B0502040204020203" pitchFamily="34" charset="0"/>
              </a:rPr>
              <a:t>What might be the bad things about it?</a:t>
            </a:r>
            <a:br>
              <a:rPr lang="en-GB" sz="4400" dirty="0" smtClean="0">
                <a:latin typeface="Bahnschrift" panose="020B0502040204020203" pitchFamily="34" charset="0"/>
              </a:rPr>
            </a:br>
            <a:r>
              <a:rPr lang="en-GB" sz="4400" dirty="0" smtClean="0">
                <a:latin typeface="Bahnschrift" panose="020B0502040204020203" pitchFamily="34" charset="0"/>
              </a:rPr>
              <a:t>Do you think you would like to be a Queen or King?</a:t>
            </a:r>
            <a:endParaRPr lang="en-GB" sz="4400" dirty="0">
              <a:latin typeface="Bahnschrift" panose="020B0502040204020203" pitchFamily="34" charset="0"/>
            </a:endParaRPr>
          </a:p>
        </p:txBody>
      </p:sp>
      <p:pic>
        <p:nvPicPr>
          <p:cNvPr id="3074" name="Picture 2" descr="The Queen and Prince Philip: An enduring royal romance - BBC New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366" y="3773089"/>
            <a:ext cx="5084503" cy="286003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Queen Elizabeth and Prince Philip's Love Story as Told by Royal Family |  PEOPLE.co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9034" y="3643155"/>
            <a:ext cx="4591892" cy="306126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650989" y="4635176"/>
            <a:ext cx="1373924" cy="1077218"/>
          </a:xfrm>
          <a:prstGeom prst="rect">
            <a:avLst/>
          </a:prstGeom>
          <a:noFill/>
        </p:spPr>
        <p:txBody>
          <a:bodyPr wrap="square" rtlCol="0">
            <a:spAutoFit/>
          </a:bodyPr>
          <a:lstStyle/>
          <a:p>
            <a:pPr algn="ctr"/>
            <a:r>
              <a:rPr lang="en-GB" sz="1600" dirty="0" smtClean="0">
                <a:latin typeface="Bahnschrift" panose="020B0502040204020203" pitchFamily="34" charset="0"/>
              </a:rPr>
              <a:t>Queen Elizabeth and Prince Philip</a:t>
            </a:r>
            <a:endParaRPr lang="en-GB" sz="1600" dirty="0">
              <a:latin typeface="Bahnschrift" panose="020B0502040204020203" pitchFamily="34" charset="0"/>
            </a:endParaRPr>
          </a:p>
        </p:txBody>
      </p:sp>
    </p:spTree>
    <p:extLst>
      <p:ext uri="{BB962C8B-B14F-4D97-AF65-F5344CB8AC3E}">
        <p14:creationId xmlns:p14="http://schemas.microsoft.com/office/powerpoint/2010/main" val="5505588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520786"/>
            <a:ext cx="9144000" cy="2387600"/>
          </a:xfrm>
        </p:spPr>
        <p:txBody>
          <a:bodyPr>
            <a:normAutofit/>
          </a:bodyPr>
          <a:lstStyle/>
          <a:p>
            <a:r>
              <a:rPr lang="en-GB" sz="8000" dirty="0" smtClean="0">
                <a:latin typeface="Bahnschrift" panose="020B0502040204020203" pitchFamily="34" charset="0"/>
              </a:rPr>
              <a:t>Eating Healthily</a:t>
            </a:r>
            <a:endParaRPr lang="en-GB" sz="8000" dirty="0">
              <a:latin typeface="Bahnschrift" panose="020B0502040204020203" pitchFamily="34" charset="0"/>
            </a:endParaRPr>
          </a:p>
        </p:txBody>
      </p:sp>
      <p:sp>
        <p:nvSpPr>
          <p:cNvPr id="3" name="Subtitle 2"/>
          <p:cNvSpPr>
            <a:spLocks noGrp="1"/>
          </p:cNvSpPr>
          <p:nvPr>
            <p:ph type="subTitle" idx="1"/>
          </p:nvPr>
        </p:nvSpPr>
        <p:spPr>
          <a:xfrm>
            <a:off x="1524000" y="3048585"/>
            <a:ext cx="9144000" cy="1655762"/>
          </a:xfrm>
        </p:spPr>
        <p:txBody>
          <a:bodyPr/>
          <a:lstStyle/>
          <a:p>
            <a:r>
              <a:rPr lang="en-GB" dirty="0">
                <a:latin typeface="Bahnschrift" panose="020B0502040204020203" pitchFamily="34" charset="0"/>
              </a:rPr>
              <a:t>Week 2: </a:t>
            </a:r>
            <a:r>
              <a:rPr lang="en-GB" dirty="0" smtClean="0">
                <a:latin typeface="Bahnschrift" panose="020B0502040204020203" pitchFamily="34" charset="0"/>
              </a:rPr>
              <a:t>13</a:t>
            </a:r>
            <a:r>
              <a:rPr lang="en-GB" baseline="30000" dirty="0" smtClean="0">
                <a:latin typeface="Bahnschrift" panose="020B0502040204020203" pitchFamily="34" charset="0"/>
              </a:rPr>
              <a:t>th</a:t>
            </a:r>
            <a:r>
              <a:rPr lang="en-GB" dirty="0" smtClean="0">
                <a:latin typeface="Bahnschrift" panose="020B0502040204020203" pitchFamily="34" charset="0"/>
              </a:rPr>
              <a:t> June</a:t>
            </a:r>
            <a:endParaRPr lang="en-GB" dirty="0">
              <a:latin typeface="Bahnschrift" panose="020B0502040204020203"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49988" y="3820766"/>
            <a:ext cx="2692023" cy="2708553"/>
          </a:xfrm>
          <a:prstGeom prst="rect">
            <a:avLst/>
          </a:prstGeom>
        </p:spPr>
      </p:pic>
    </p:spTree>
    <p:extLst>
      <p:ext uri="{BB962C8B-B14F-4D97-AF65-F5344CB8AC3E}">
        <p14:creationId xmlns:p14="http://schemas.microsoft.com/office/powerpoint/2010/main" val="27847187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5472157" y="3187310"/>
            <a:ext cx="11338560" cy="433859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p:txBody>
      </p:sp>
      <p:sp>
        <p:nvSpPr>
          <p:cNvPr id="3" name="Rectangle 2"/>
          <p:cNvSpPr/>
          <p:nvPr/>
        </p:nvSpPr>
        <p:spPr>
          <a:xfrm>
            <a:off x="229462" y="1380046"/>
            <a:ext cx="11711526" cy="3477875"/>
          </a:xfrm>
          <a:prstGeom prst="rect">
            <a:avLst/>
          </a:prstGeom>
        </p:spPr>
        <p:txBody>
          <a:bodyPr wrap="square">
            <a:spAutoFit/>
          </a:bodyPr>
          <a:lstStyle/>
          <a:p>
            <a:r>
              <a:rPr lang="en-GB" sz="4400" dirty="0" smtClean="0">
                <a:latin typeface="Bahnschrift" panose="020B0502040204020203" pitchFamily="34" charset="0"/>
              </a:rPr>
              <a:t>This week is Healthy Eating week.</a:t>
            </a:r>
          </a:p>
          <a:p>
            <a:endParaRPr lang="en-GB" sz="4400" dirty="0">
              <a:latin typeface="Bahnschrift" panose="020B0502040204020203" pitchFamily="34" charset="0"/>
            </a:endParaRPr>
          </a:p>
          <a:p>
            <a:r>
              <a:rPr lang="en-GB" sz="4400" dirty="0" smtClean="0">
                <a:latin typeface="Bahnschrift" panose="020B0502040204020203" pitchFamily="34" charset="0"/>
              </a:rPr>
              <a:t>What healthy foods do you know?</a:t>
            </a:r>
          </a:p>
          <a:p>
            <a:endParaRPr lang="en-GB" sz="4400" dirty="0">
              <a:latin typeface="Bahnschrift" panose="020B0502040204020203" pitchFamily="34" charset="0"/>
            </a:endParaRPr>
          </a:p>
          <a:p>
            <a:r>
              <a:rPr lang="en-GB" sz="4400" dirty="0" smtClean="0">
                <a:latin typeface="Bahnschrift" panose="020B0502040204020203" pitchFamily="34" charset="0"/>
              </a:rPr>
              <a:t>What unhealthy foods do you know?</a:t>
            </a:r>
          </a:p>
        </p:txBody>
      </p:sp>
      <p:sp>
        <p:nvSpPr>
          <p:cNvPr id="6" name="Rectangle 5"/>
          <p:cNvSpPr/>
          <p:nvPr/>
        </p:nvSpPr>
        <p:spPr>
          <a:xfrm>
            <a:off x="229462" y="5138310"/>
            <a:ext cx="11962538" cy="1446550"/>
          </a:xfrm>
          <a:prstGeom prst="rect">
            <a:avLst/>
          </a:prstGeom>
        </p:spPr>
        <p:txBody>
          <a:bodyPr wrap="square">
            <a:spAutoFit/>
          </a:bodyPr>
          <a:lstStyle/>
          <a:p>
            <a:r>
              <a:rPr lang="en-GB" sz="4400" dirty="0" smtClean="0">
                <a:latin typeface="Bahnschrift" panose="020B0502040204020203" pitchFamily="34" charset="0"/>
              </a:rPr>
              <a:t>Watch this </a:t>
            </a:r>
            <a:r>
              <a:rPr lang="en-GB" sz="4400" dirty="0" smtClean="0">
                <a:latin typeface="Bahnschrift" panose="020B0502040204020203" pitchFamily="34" charset="0"/>
                <a:hlinkClick r:id="rId2"/>
              </a:rPr>
              <a:t>video</a:t>
            </a:r>
            <a:r>
              <a:rPr lang="en-GB" sz="4400" dirty="0" smtClean="0">
                <a:latin typeface="Bahnschrift" panose="020B0502040204020203" pitchFamily="34" charset="0"/>
              </a:rPr>
              <a:t> to introduce the importance of a balanced diet?</a:t>
            </a:r>
          </a:p>
        </p:txBody>
      </p:sp>
      <p:pic>
        <p:nvPicPr>
          <p:cNvPr id="5122" name="Picture 2" descr="Healthy Eating TIps to Make Healthy Lifestyle | Happy Wa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11541" y="562502"/>
            <a:ext cx="3326671" cy="3326671"/>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229462" y="41985"/>
            <a:ext cx="11711526" cy="1446550"/>
          </a:xfrm>
          <a:prstGeom prst="rect">
            <a:avLst/>
          </a:prstGeom>
        </p:spPr>
        <p:txBody>
          <a:bodyPr wrap="square">
            <a:spAutoFit/>
          </a:bodyPr>
          <a:lstStyle/>
          <a:p>
            <a:r>
              <a:rPr lang="en-GB" sz="4400" dirty="0" smtClean="0">
                <a:latin typeface="Bahnschrift" panose="020B0502040204020203" pitchFamily="34" charset="0"/>
              </a:rPr>
              <a:t>What are your 3 favourite foods?</a:t>
            </a:r>
          </a:p>
          <a:p>
            <a:endParaRPr lang="en-GB" sz="4400" dirty="0" smtClean="0">
              <a:latin typeface="Bahnschrift" panose="020B0502040204020203" pitchFamily="34" charset="0"/>
            </a:endParaRPr>
          </a:p>
        </p:txBody>
      </p:sp>
    </p:spTree>
    <p:extLst>
      <p:ext uri="{BB962C8B-B14F-4D97-AF65-F5344CB8AC3E}">
        <p14:creationId xmlns:p14="http://schemas.microsoft.com/office/powerpoint/2010/main" val="2685589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CAD7A96-6001-6F45-AF78-F42451C3F0B2}"/>
              </a:ext>
            </a:extLst>
          </p:cNvPr>
          <p:cNvSpPr txBox="1"/>
          <p:nvPr/>
        </p:nvSpPr>
        <p:spPr>
          <a:xfrm>
            <a:off x="269286" y="134455"/>
            <a:ext cx="11761605" cy="6863417"/>
          </a:xfrm>
          <a:prstGeom prst="rect">
            <a:avLst/>
          </a:prstGeom>
          <a:noFill/>
        </p:spPr>
        <p:txBody>
          <a:bodyPr wrap="square" rtlCol="0">
            <a:spAutoFit/>
          </a:bodyPr>
          <a:lstStyle/>
          <a:p>
            <a:r>
              <a:rPr lang="en-US" sz="4400" dirty="0" smtClean="0">
                <a:latin typeface="Bahnschrift" panose="020B0502040204020203" pitchFamily="34" charset="0"/>
              </a:rPr>
              <a:t>Choose a few of these videos to watch to learn more about different types of food involved in a healthy, balanced diet.</a:t>
            </a:r>
          </a:p>
          <a:p>
            <a:r>
              <a:rPr lang="en-US" sz="4400" dirty="0" smtClean="0">
                <a:latin typeface="Bahnschrift" panose="020B0502040204020203" pitchFamily="34" charset="0"/>
              </a:rPr>
              <a:t> </a:t>
            </a:r>
          </a:p>
          <a:p>
            <a:r>
              <a:rPr lang="en-US" sz="4400" dirty="0" smtClean="0">
                <a:latin typeface="Bahnschrift" panose="020B0502040204020203" pitchFamily="34" charset="0"/>
                <a:hlinkClick r:id="rId2"/>
              </a:rPr>
              <a:t>Fruit and Vegetables</a:t>
            </a:r>
            <a:r>
              <a:rPr lang="en-US" sz="4400" dirty="0" smtClean="0">
                <a:latin typeface="Bahnschrift" panose="020B0502040204020203" pitchFamily="34" charset="0"/>
              </a:rPr>
              <a:t> 3:16</a:t>
            </a:r>
          </a:p>
          <a:p>
            <a:r>
              <a:rPr lang="en-US" sz="4400" dirty="0" smtClean="0">
                <a:latin typeface="Bahnschrift" panose="020B0502040204020203" pitchFamily="34" charset="0"/>
                <a:hlinkClick r:id="rId3"/>
              </a:rPr>
              <a:t>Starchy Carbohydrates</a:t>
            </a:r>
            <a:r>
              <a:rPr lang="en-US" sz="4400" dirty="0" smtClean="0">
                <a:latin typeface="Bahnschrift" panose="020B0502040204020203" pitchFamily="34" charset="0"/>
              </a:rPr>
              <a:t> 2:32</a:t>
            </a:r>
          </a:p>
          <a:p>
            <a:r>
              <a:rPr lang="en-US" sz="4400" dirty="0" smtClean="0">
                <a:latin typeface="Bahnschrift" panose="020B0502040204020203" pitchFamily="34" charset="0"/>
                <a:hlinkClick r:id="rId4"/>
              </a:rPr>
              <a:t>Protein</a:t>
            </a:r>
            <a:r>
              <a:rPr lang="en-US" sz="4400" dirty="0" smtClean="0">
                <a:latin typeface="Bahnschrift" panose="020B0502040204020203" pitchFamily="34" charset="0"/>
              </a:rPr>
              <a:t> 2:03</a:t>
            </a:r>
            <a:endParaRPr lang="en-US" sz="4400" dirty="0" smtClean="0">
              <a:latin typeface="Bahnschrift" panose="020B0502040204020203" pitchFamily="34" charset="0"/>
            </a:endParaRPr>
          </a:p>
          <a:p>
            <a:r>
              <a:rPr lang="en-US" sz="4400" dirty="0" smtClean="0">
                <a:latin typeface="Bahnschrift" panose="020B0502040204020203" pitchFamily="34" charset="0"/>
                <a:hlinkClick r:id="rId5"/>
              </a:rPr>
              <a:t>Diary</a:t>
            </a:r>
            <a:r>
              <a:rPr lang="en-US" sz="4400" dirty="0" smtClean="0">
                <a:latin typeface="Bahnschrift" panose="020B0502040204020203" pitchFamily="34" charset="0"/>
              </a:rPr>
              <a:t> 1:41</a:t>
            </a:r>
          </a:p>
          <a:p>
            <a:r>
              <a:rPr lang="en-US" sz="4400" dirty="0" smtClean="0">
                <a:latin typeface="Bahnschrift" panose="020B0502040204020203" pitchFamily="34" charset="0"/>
                <a:hlinkClick r:id="rId6"/>
              </a:rPr>
              <a:t>Food we need to eat less often</a:t>
            </a:r>
            <a:r>
              <a:rPr lang="en-US" sz="4400" dirty="0" smtClean="0">
                <a:latin typeface="Bahnschrift" panose="020B0502040204020203" pitchFamily="34" charset="0"/>
              </a:rPr>
              <a:t> 1:47</a:t>
            </a:r>
          </a:p>
          <a:p>
            <a:endParaRPr lang="en-US" sz="4400" dirty="0">
              <a:latin typeface="Bahnschrift" panose="020B0502040204020203" pitchFamily="34" charset="0"/>
            </a:endParaRPr>
          </a:p>
        </p:txBody>
      </p:sp>
      <p:pic>
        <p:nvPicPr>
          <p:cNvPr id="6146" name="Picture 2" descr="Eating a balanced diet - Diet and nutrition - Edexcel - GCSE Physical  Education Revision - Edexcel - BBC Bitesize"/>
          <p:cNvPicPr>
            <a:picLocks noChangeAspect="1" noChangeArrowheads="1"/>
          </p:cNvPicPr>
          <p:nvPr/>
        </p:nvPicPr>
        <p:blipFill rotWithShape="1">
          <a:blip r:embed="rId7">
            <a:extLst>
              <a:ext uri="{28A0092B-C50C-407E-A947-70E740481C1C}">
                <a14:useLocalDpi xmlns:a14="http://schemas.microsoft.com/office/drawing/2010/main" val="0"/>
              </a:ext>
            </a:extLst>
          </a:blip>
          <a:srcRect l="9901" r="13268" b="5129"/>
          <a:stretch/>
        </p:blipFill>
        <p:spPr bwMode="auto">
          <a:xfrm>
            <a:off x="7393578" y="2318976"/>
            <a:ext cx="4545873" cy="31574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19851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16115" y="266786"/>
            <a:ext cx="7746546" cy="6496870"/>
          </a:xfrm>
          <a:prstGeom prst="rect">
            <a:avLst/>
          </a:prstGeom>
        </p:spPr>
        <p:txBody>
          <a:bodyP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smtClean="0">
                <a:latin typeface="Bahnschrift" panose="020B0502040204020203" pitchFamily="34" charset="0"/>
              </a:rPr>
              <a:t>The Bible tells Christians that their body is a temple where the Holy Spirit lives. The writer, Paul, means that God says people should respect and look after their bodies to keep them healthy and pure, just like we would respect and look after a real temple.</a:t>
            </a:r>
          </a:p>
          <a:p>
            <a:r>
              <a:rPr lang="en-GB" dirty="0">
                <a:latin typeface="Bahnschrift" panose="020B0502040204020203" pitchFamily="34" charset="0"/>
              </a:rPr>
              <a:t/>
            </a:r>
            <a:br>
              <a:rPr lang="en-GB" dirty="0">
                <a:latin typeface="Bahnschrift" panose="020B0502040204020203" pitchFamily="34" charset="0"/>
              </a:rPr>
            </a:br>
            <a:r>
              <a:rPr lang="en-GB" dirty="0" smtClean="0">
                <a:latin typeface="Bahnschrift" panose="020B0502040204020203" pitchFamily="34" charset="0"/>
              </a:rPr>
              <a:t>Other than healthy eating, how can we look after our bodies?</a:t>
            </a:r>
            <a:endParaRPr lang="en-GB" dirty="0" smtClean="0">
              <a:latin typeface="Bahnschrift" panose="020B0502040204020203" pitchFamily="34" charset="0"/>
            </a:endParaRPr>
          </a:p>
        </p:txBody>
      </p:sp>
      <p:pic>
        <p:nvPicPr>
          <p:cNvPr id="2" name="Picture 2" descr="Your body is a temple of the Holy Spirit within you - Daughters of the  Creator"/>
          <p:cNvPicPr>
            <a:picLocks noChangeAspect="1" noChangeArrowheads="1"/>
          </p:cNvPicPr>
          <p:nvPr/>
        </p:nvPicPr>
        <p:blipFill rotWithShape="1">
          <a:blip r:embed="rId2">
            <a:extLst>
              <a:ext uri="{28A0092B-C50C-407E-A947-70E740481C1C}">
                <a14:useLocalDpi xmlns:a14="http://schemas.microsoft.com/office/drawing/2010/main" val="0"/>
              </a:ext>
            </a:extLst>
          </a:blip>
          <a:srcRect b="12619"/>
          <a:stretch/>
        </p:blipFill>
        <p:spPr bwMode="auto">
          <a:xfrm>
            <a:off x="7862661" y="1672130"/>
            <a:ext cx="4218513" cy="36861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38245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13509" y="520786"/>
            <a:ext cx="11521440" cy="2387600"/>
          </a:xfrm>
        </p:spPr>
        <p:txBody>
          <a:bodyPr>
            <a:normAutofit/>
          </a:bodyPr>
          <a:lstStyle/>
          <a:p>
            <a:r>
              <a:rPr lang="en-GB" sz="8000" dirty="0" smtClean="0">
                <a:latin typeface="Bahnschrift" panose="020B0502040204020203" pitchFamily="34" charset="0"/>
              </a:rPr>
              <a:t>What is a Refugee?</a:t>
            </a:r>
            <a:endParaRPr lang="en-GB" sz="8000" dirty="0">
              <a:latin typeface="Bahnschrift" panose="020B0502040204020203" pitchFamily="34" charset="0"/>
            </a:endParaRPr>
          </a:p>
        </p:txBody>
      </p:sp>
      <p:sp>
        <p:nvSpPr>
          <p:cNvPr id="3" name="Subtitle 2"/>
          <p:cNvSpPr>
            <a:spLocks noGrp="1"/>
          </p:cNvSpPr>
          <p:nvPr>
            <p:ph type="subTitle" idx="1"/>
          </p:nvPr>
        </p:nvSpPr>
        <p:spPr>
          <a:xfrm>
            <a:off x="1524000" y="3048585"/>
            <a:ext cx="9144000" cy="1655762"/>
          </a:xfrm>
        </p:spPr>
        <p:txBody>
          <a:bodyPr/>
          <a:lstStyle/>
          <a:p>
            <a:r>
              <a:rPr lang="en-GB" dirty="0">
                <a:latin typeface="Bahnschrift" panose="020B0502040204020203" pitchFamily="34" charset="0"/>
              </a:rPr>
              <a:t>Week </a:t>
            </a:r>
            <a:r>
              <a:rPr lang="en-GB" dirty="0" smtClean="0">
                <a:latin typeface="Bahnschrift" panose="020B0502040204020203" pitchFamily="34" charset="0"/>
              </a:rPr>
              <a:t>3: </a:t>
            </a:r>
            <a:r>
              <a:rPr lang="en-GB" dirty="0" smtClean="0">
                <a:latin typeface="Bahnschrift" panose="020B0502040204020203" pitchFamily="34" charset="0"/>
              </a:rPr>
              <a:t>20</a:t>
            </a:r>
            <a:r>
              <a:rPr lang="en-GB" baseline="30000" dirty="0" smtClean="0">
                <a:latin typeface="Bahnschrift" panose="020B0502040204020203" pitchFamily="34" charset="0"/>
              </a:rPr>
              <a:t>th</a:t>
            </a:r>
            <a:r>
              <a:rPr lang="en-GB" dirty="0" smtClean="0">
                <a:latin typeface="Bahnschrift" panose="020B0502040204020203" pitchFamily="34" charset="0"/>
              </a:rPr>
              <a:t> June</a:t>
            </a:r>
            <a:endParaRPr lang="en-GB" dirty="0">
              <a:latin typeface="Bahnschrift" panose="020B0502040204020203"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25942" y="3892129"/>
            <a:ext cx="2470058" cy="2485225"/>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81090" y="3892129"/>
            <a:ext cx="2470058" cy="2485225"/>
          </a:xfrm>
          <a:prstGeom prst="rect">
            <a:avLst/>
          </a:prstGeom>
        </p:spPr>
      </p:pic>
    </p:spTree>
    <p:extLst>
      <p:ext uri="{BB962C8B-B14F-4D97-AF65-F5344CB8AC3E}">
        <p14:creationId xmlns:p14="http://schemas.microsoft.com/office/powerpoint/2010/main" val="41374037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0" y="201218"/>
            <a:ext cx="12192000" cy="449369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smtClean="0">
                <a:latin typeface="Bahnschrift" panose="020B0502040204020203" pitchFamily="34" charset="0"/>
              </a:rPr>
              <a:t>Monday was World Refugee Day. </a:t>
            </a:r>
          </a:p>
          <a:p>
            <a:pPr algn="ctr"/>
            <a:r>
              <a:rPr lang="en-GB" dirty="0" smtClean="0">
                <a:latin typeface="Bahnschrift" panose="020B0502040204020203" pitchFamily="34" charset="0"/>
              </a:rPr>
              <a:t>Do you know what a refugee is?</a:t>
            </a:r>
          </a:p>
          <a:p>
            <a:pPr algn="ctr"/>
            <a:r>
              <a:rPr lang="en-GB" dirty="0" smtClean="0">
                <a:latin typeface="Bahnschrift" panose="020B0502040204020203" pitchFamily="34" charset="0"/>
              </a:rPr>
              <a:t>Learn a bit about refugees by watching this </a:t>
            </a:r>
            <a:r>
              <a:rPr lang="en-GB" dirty="0" smtClean="0">
                <a:latin typeface="Bahnschrift" panose="020B0502040204020203" pitchFamily="34" charset="0"/>
                <a:hlinkClick r:id="rId2"/>
              </a:rPr>
              <a:t>video</a:t>
            </a:r>
            <a:r>
              <a:rPr lang="en-GB" dirty="0" smtClean="0">
                <a:latin typeface="Bahnschrift" panose="020B0502040204020203" pitchFamily="34" charset="0"/>
              </a:rPr>
              <a:t>.</a:t>
            </a:r>
          </a:p>
          <a:p>
            <a:pPr algn="ctr"/>
            <a:endParaRPr lang="en-GB" dirty="0" smtClean="0">
              <a:latin typeface="Bahnschrift" panose="020B0502040204020203" pitchFamily="34" charset="0"/>
            </a:endParaRPr>
          </a:p>
          <a:p>
            <a:pPr algn="ctr"/>
            <a:endParaRPr lang="en-GB" dirty="0">
              <a:latin typeface="Bahnschrift" panose="020B0502040204020203" pitchFamily="34" charset="0"/>
            </a:endParaRPr>
          </a:p>
          <a:p>
            <a:pPr algn="ctr"/>
            <a:endParaRPr lang="en-GB" dirty="0" smtClean="0">
              <a:latin typeface="Bahnschrift" panose="020B0502040204020203" pitchFamily="34" charset="0"/>
            </a:endParaRPr>
          </a:p>
          <a:p>
            <a:pPr algn="ctr"/>
            <a:endParaRPr lang="en-GB" dirty="0">
              <a:latin typeface="Bahnschrift" panose="020B0502040204020203" pitchFamily="34" charset="0"/>
            </a:endParaRPr>
          </a:p>
        </p:txBody>
      </p:sp>
      <p:pic>
        <p:nvPicPr>
          <p:cNvPr id="2" name="Picture 1"/>
          <p:cNvPicPr>
            <a:picLocks noChangeAspect="1"/>
          </p:cNvPicPr>
          <p:nvPr/>
        </p:nvPicPr>
        <p:blipFill>
          <a:blip r:embed="rId3"/>
          <a:stretch>
            <a:fillRect/>
          </a:stretch>
        </p:blipFill>
        <p:spPr>
          <a:xfrm>
            <a:off x="3191518" y="2891815"/>
            <a:ext cx="5808964" cy="3060723"/>
          </a:xfrm>
          <a:prstGeom prst="rect">
            <a:avLst/>
          </a:prstGeom>
        </p:spPr>
      </p:pic>
      <p:sp>
        <p:nvSpPr>
          <p:cNvPr id="6" name="Rectangle 5"/>
          <p:cNvSpPr/>
          <p:nvPr/>
        </p:nvSpPr>
        <p:spPr>
          <a:xfrm>
            <a:off x="0" y="6080537"/>
            <a:ext cx="12192000" cy="584775"/>
          </a:xfrm>
          <a:prstGeom prst="rect">
            <a:avLst/>
          </a:prstGeom>
        </p:spPr>
        <p:txBody>
          <a:bodyPr wrap="square">
            <a:spAutoFit/>
          </a:bodyPr>
          <a:lstStyle/>
          <a:p>
            <a:pPr algn="ctr"/>
            <a:r>
              <a:rPr lang="en-GB" sz="3200" dirty="0">
                <a:latin typeface="Bahnschrift" panose="020B0502040204020203" pitchFamily="34" charset="0"/>
              </a:rPr>
              <a:t>Recap: what do refugee children need and how can you help?</a:t>
            </a:r>
            <a:endParaRPr lang="en-GB" sz="3200" dirty="0">
              <a:latin typeface="Bahnschrift" panose="020B0502040204020203" pitchFamily="34" charset="0"/>
            </a:endParaRPr>
          </a:p>
        </p:txBody>
      </p:sp>
    </p:spTree>
    <p:extLst>
      <p:ext uri="{BB962C8B-B14F-4D97-AF65-F5344CB8AC3E}">
        <p14:creationId xmlns:p14="http://schemas.microsoft.com/office/powerpoint/2010/main" val="11989564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222069" y="227343"/>
            <a:ext cx="6434006" cy="6356337"/>
          </a:xfrm>
          <a:prstGeom prst="rect">
            <a:avLst/>
          </a:prstGeom>
        </p:spPr>
        <p:txBody>
          <a:bodyP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smtClean="0">
                <a:latin typeface="Bahnschrift" panose="020B0502040204020203" pitchFamily="34" charset="0"/>
              </a:rPr>
              <a:t>Listen to this </a:t>
            </a:r>
            <a:r>
              <a:rPr lang="en-GB" dirty="0" smtClean="0">
                <a:latin typeface="Bahnschrift" panose="020B0502040204020203" pitchFamily="34" charset="0"/>
                <a:hlinkClick r:id="rId2"/>
              </a:rPr>
              <a:t>story</a:t>
            </a:r>
            <a:r>
              <a:rPr lang="en-GB" dirty="0" smtClean="0">
                <a:latin typeface="Bahnschrift" panose="020B0502040204020203" pitchFamily="34" charset="0"/>
              </a:rPr>
              <a:t> called My Name is Not Refugee by Kate Milner</a:t>
            </a:r>
          </a:p>
          <a:p>
            <a:endParaRPr lang="en-GB" dirty="0">
              <a:latin typeface="Bahnschrift" panose="020B0502040204020203" pitchFamily="34" charset="0"/>
            </a:endParaRPr>
          </a:p>
          <a:p>
            <a:endParaRPr lang="en-GB" dirty="0" smtClean="0">
              <a:latin typeface="Bahnschrift" panose="020B0502040204020203" pitchFamily="34" charset="0"/>
            </a:endParaRPr>
          </a:p>
          <a:p>
            <a:endParaRPr lang="en-GB" dirty="0">
              <a:latin typeface="Bahnschrift" panose="020B0502040204020203" pitchFamily="34" charset="0"/>
            </a:endParaRPr>
          </a:p>
          <a:p>
            <a:endParaRPr lang="en-GB" dirty="0" smtClean="0">
              <a:latin typeface="Bahnschrift" panose="020B0502040204020203" pitchFamily="34" charset="0"/>
            </a:endParaRPr>
          </a:p>
          <a:p>
            <a:r>
              <a:rPr lang="en-GB" dirty="0" smtClean="0">
                <a:latin typeface="Bahnschrift" panose="020B0502040204020203" pitchFamily="34" charset="0"/>
              </a:rPr>
              <a:t>Or this one called </a:t>
            </a:r>
            <a:r>
              <a:rPr lang="en-GB" dirty="0" smtClean="0">
                <a:latin typeface="Bahnschrift" panose="020B0502040204020203" pitchFamily="34" charset="0"/>
                <a:hlinkClick r:id="rId3"/>
              </a:rPr>
              <a:t>The Journey</a:t>
            </a:r>
            <a:r>
              <a:rPr lang="en-GB" dirty="0" smtClean="0">
                <a:latin typeface="Bahnschrift" panose="020B0502040204020203" pitchFamily="34" charset="0"/>
              </a:rPr>
              <a:t> by Francesca </a:t>
            </a:r>
            <a:r>
              <a:rPr lang="en-GB" dirty="0" err="1" smtClean="0">
                <a:latin typeface="Bahnschrift" panose="020B0502040204020203" pitchFamily="34" charset="0"/>
              </a:rPr>
              <a:t>Sanna</a:t>
            </a:r>
            <a:r>
              <a:rPr lang="en-GB" dirty="0" smtClean="0">
                <a:latin typeface="Bahnschrift" panose="020B0502040204020203" pitchFamily="34" charset="0"/>
              </a:rPr>
              <a:t> (for older children)</a:t>
            </a:r>
            <a:endParaRPr lang="en-GB" dirty="0" smtClean="0">
              <a:latin typeface="Bahnschrift" panose="020B0502040204020203" pitchFamily="34" charset="0"/>
            </a:endParaRPr>
          </a:p>
        </p:txBody>
      </p:sp>
      <p:pic>
        <p:nvPicPr>
          <p:cNvPr id="8194" name="Picture 2" descr="My Name is Not Refugee: 1: Amazon.co.uk: Milner, Kate, Milner, Kate:  9781911370062: Book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68187" y="227343"/>
            <a:ext cx="3307382" cy="3182063"/>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The Journey : Sanna, Francesca: Amazon.co.uk: Book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41220" y="3522024"/>
            <a:ext cx="4082937" cy="3061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59165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0" y="266532"/>
            <a:ext cx="12192000" cy="449369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smtClean="0">
                <a:latin typeface="Bahnschrift" panose="020B0502040204020203" pitchFamily="34" charset="0"/>
              </a:rPr>
              <a:t>Did you know that Jesus was a refugee? Have you any idea where he had to flee from?</a:t>
            </a:r>
          </a:p>
          <a:p>
            <a:pPr algn="ctr"/>
            <a:endParaRPr lang="en-GB" dirty="0">
              <a:latin typeface="Bahnschrift" panose="020B0502040204020203" pitchFamily="34" charset="0"/>
            </a:endParaRPr>
          </a:p>
          <a:p>
            <a:pPr algn="ctr"/>
            <a:r>
              <a:rPr lang="en-GB" dirty="0" smtClean="0">
                <a:latin typeface="Bahnschrift" panose="020B0502040204020203" pitchFamily="34" charset="0"/>
              </a:rPr>
              <a:t>Listen to this </a:t>
            </a:r>
            <a:r>
              <a:rPr lang="en-GB" dirty="0" smtClean="0">
                <a:latin typeface="Bahnschrift" panose="020B0502040204020203" pitchFamily="34" charset="0"/>
                <a:hlinkClick r:id="rId2"/>
              </a:rPr>
              <a:t>story</a:t>
            </a:r>
            <a:r>
              <a:rPr lang="en-GB" dirty="0" smtClean="0">
                <a:latin typeface="Bahnschrift" panose="020B0502040204020203" pitchFamily="34" charset="0"/>
              </a:rPr>
              <a:t> to find out.</a:t>
            </a:r>
            <a:endParaRPr lang="en-GB" dirty="0" smtClean="0">
              <a:latin typeface="Bahnschrift" panose="020B0502040204020203" pitchFamily="34" charset="0"/>
            </a:endParaRPr>
          </a:p>
        </p:txBody>
      </p:sp>
      <p:pic>
        <p:nvPicPr>
          <p:cNvPr id="7170" name="Picture 2" descr="Lost Shee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2855223"/>
            <a:ext cx="38100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37281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691" y="520786"/>
            <a:ext cx="11913326" cy="2387600"/>
          </a:xfrm>
        </p:spPr>
        <p:txBody>
          <a:bodyPr>
            <a:normAutofit/>
          </a:bodyPr>
          <a:lstStyle/>
          <a:p>
            <a:r>
              <a:rPr lang="en-GB" sz="8000" dirty="0" smtClean="0">
                <a:latin typeface="Bahnschrift" panose="020B0502040204020203" pitchFamily="34" charset="0"/>
              </a:rPr>
              <a:t>Changing Your </a:t>
            </a:r>
            <a:r>
              <a:rPr lang="en-GB" sz="8000" dirty="0" err="1" smtClean="0">
                <a:latin typeface="Bahnschrift" panose="020B0502040204020203" pitchFamily="34" charset="0"/>
              </a:rPr>
              <a:t>Mindset</a:t>
            </a:r>
            <a:endParaRPr lang="en-GB" sz="8000" dirty="0">
              <a:latin typeface="Bahnschrift" panose="020B0502040204020203" pitchFamily="34" charset="0"/>
            </a:endParaRPr>
          </a:p>
        </p:txBody>
      </p:sp>
      <p:sp>
        <p:nvSpPr>
          <p:cNvPr id="3" name="Subtitle 2"/>
          <p:cNvSpPr>
            <a:spLocks noGrp="1"/>
          </p:cNvSpPr>
          <p:nvPr>
            <p:ph type="subTitle" idx="1"/>
          </p:nvPr>
        </p:nvSpPr>
        <p:spPr>
          <a:xfrm>
            <a:off x="1524000" y="3048585"/>
            <a:ext cx="9144000" cy="1655762"/>
          </a:xfrm>
        </p:spPr>
        <p:txBody>
          <a:bodyPr/>
          <a:lstStyle/>
          <a:p>
            <a:r>
              <a:rPr lang="en-GB" dirty="0">
                <a:latin typeface="Bahnschrift" panose="020B0502040204020203" pitchFamily="34" charset="0"/>
              </a:rPr>
              <a:t>Week 4: </a:t>
            </a:r>
            <a:r>
              <a:rPr lang="en-GB" dirty="0" smtClean="0">
                <a:latin typeface="Bahnschrift" panose="020B0502040204020203" pitchFamily="34" charset="0"/>
              </a:rPr>
              <a:t>27</a:t>
            </a:r>
            <a:r>
              <a:rPr lang="en-GB" baseline="30000" dirty="0" smtClean="0">
                <a:latin typeface="Bahnschrift" panose="020B0502040204020203" pitchFamily="34" charset="0"/>
              </a:rPr>
              <a:t>th</a:t>
            </a:r>
            <a:r>
              <a:rPr lang="en-GB" dirty="0" smtClean="0">
                <a:latin typeface="Bahnschrift" panose="020B0502040204020203" pitchFamily="34" charset="0"/>
              </a:rPr>
              <a:t> June</a:t>
            </a:r>
            <a:endParaRPr lang="en-GB" dirty="0">
              <a:latin typeface="Bahnschrift" panose="020B0502040204020203"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44511" y="3631755"/>
            <a:ext cx="2902978" cy="2920803"/>
          </a:xfrm>
          <a:prstGeom prst="rect">
            <a:avLst/>
          </a:prstGeom>
        </p:spPr>
      </p:pic>
    </p:spTree>
    <p:extLst>
      <p:ext uri="{BB962C8B-B14F-4D97-AF65-F5344CB8AC3E}">
        <p14:creationId xmlns:p14="http://schemas.microsoft.com/office/powerpoint/2010/main" val="6038201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57200" y="194215"/>
            <a:ext cx="11338560" cy="433859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p:txBody>
      </p:sp>
      <p:sp>
        <p:nvSpPr>
          <p:cNvPr id="6" name="Rectangle 5"/>
          <p:cNvSpPr/>
          <p:nvPr/>
        </p:nvSpPr>
        <p:spPr>
          <a:xfrm>
            <a:off x="0" y="11334"/>
            <a:ext cx="12192000" cy="1446550"/>
          </a:xfrm>
          <a:prstGeom prst="rect">
            <a:avLst/>
          </a:prstGeom>
        </p:spPr>
        <p:txBody>
          <a:bodyPr wrap="square">
            <a:spAutoFit/>
          </a:bodyPr>
          <a:lstStyle/>
          <a:p>
            <a:pPr algn="ctr"/>
            <a:r>
              <a:rPr lang="en-GB" sz="4400" dirty="0" smtClean="0">
                <a:latin typeface="Bahnschrift" panose="020B0502040204020203" pitchFamily="34" charset="0"/>
              </a:rPr>
              <a:t>This week we’re thinking about changing our </a:t>
            </a:r>
            <a:r>
              <a:rPr lang="en-GB" sz="4400" dirty="0" err="1" smtClean="0">
                <a:latin typeface="Bahnschrift" panose="020B0502040204020203" pitchFamily="34" charset="0"/>
              </a:rPr>
              <a:t>mindset</a:t>
            </a:r>
            <a:r>
              <a:rPr lang="en-GB" sz="4400" dirty="0" smtClean="0">
                <a:latin typeface="Bahnschrift" panose="020B0502040204020203" pitchFamily="34" charset="0"/>
              </a:rPr>
              <a:t>. When you try something new… </a:t>
            </a:r>
            <a:endParaRPr lang="en-GB" sz="4400" dirty="0">
              <a:latin typeface="Bahnschrift" panose="020B0502040204020203" pitchFamily="34" charset="0"/>
            </a:endParaRPr>
          </a:p>
        </p:txBody>
      </p:sp>
      <p:sp>
        <p:nvSpPr>
          <p:cNvPr id="3" name="TextBox 2"/>
          <p:cNvSpPr txBox="1"/>
          <p:nvPr/>
        </p:nvSpPr>
        <p:spPr>
          <a:xfrm>
            <a:off x="156754" y="1535030"/>
            <a:ext cx="5304657" cy="4154984"/>
          </a:xfrm>
          <a:prstGeom prst="rect">
            <a:avLst/>
          </a:prstGeom>
          <a:noFill/>
        </p:spPr>
        <p:txBody>
          <a:bodyPr wrap="none" rtlCol="0">
            <a:spAutoFit/>
          </a:bodyPr>
          <a:lstStyle/>
          <a:p>
            <a:r>
              <a:rPr lang="en-GB" sz="4400" dirty="0" smtClean="0">
                <a:solidFill>
                  <a:srgbClr val="FF0000"/>
                </a:solidFill>
                <a:latin typeface="Bahnschrift" panose="020B0502040204020203" pitchFamily="34" charset="0"/>
              </a:rPr>
              <a:t>With a fixed </a:t>
            </a:r>
            <a:r>
              <a:rPr lang="en-GB" sz="4400" dirty="0" err="1" smtClean="0">
                <a:solidFill>
                  <a:srgbClr val="FF0000"/>
                </a:solidFill>
                <a:latin typeface="Bahnschrift" panose="020B0502040204020203" pitchFamily="34" charset="0"/>
              </a:rPr>
              <a:t>mindset</a:t>
            </a:r>
            <a:endParaRPr lang="en-GB" sz="4400" dirty="0" smtClean="0">
              <a:solidFill>
                <a:srgbClr val="FF0000"/>
              </a:solidFill>
              <a:latin typeface="Bahnschrift" panose="020B0502040204020203" pitchFamily="34" charset="0"/>
            </a:endParaRPr>
          </a:p>
          <a:p>
            <a:r>
              <a:rPr lang="en-GB" sz="4400" dirty="0" smtClean="0">
                <a:latin typeface="Bahnschrift" panose="020B0502040204020203" pitchFamily="34" charset="0"/>
              </a:rPr>
              <a:t>Feel frustrated</a:t>
            </a:r>
          </a:p>
          <a:p>
            <a:r>
              <a:rPr lang="en-GB" sz="4400" dirty="0" smtClean="0">
                <a:latin typeface="Bahnschrift" panose="020B0502040204020203" pitchFamily="34" charset="0"/>
              </a:rPr>
              <a:t>Feel embarrassed</a:t>
            </a:r>
          </a:p>
          <a:p>
            <a:r>
              <a:rPr lang="en-GB" sz="4400" dirty="0" smtClean="0">
                <a:latin typeface="Bahnschrift" panose="020B0502040204020203" pitchFamily="34" charset="0"/>
              </a:rPr>
              <a:t>Fear new things</a:t>
            </a:r>
          </a:p>
          <a:p>
            <a:r>
              <a:rPr lang="en-GB" sz="4400" dirty="0" smtClean="0">
                <a:latin typeface="Bahnschrift" panose="020B0502040204020203" pitchFamily="34" charset="0"/>
              </a:rPr>
              <a:t>Get angry</a:t>
            </a:r>
          </a:p>
          <a:p>
            <a:r>
              <a:rPr lang="en-GB" sz="4400" dirty="0" smtClean="0">
                <a:latin typeface="Bahnschrift" panose="020B0502040204020203" pitchFamily="34" charset="0"/>
              </a:rPr>
              <a:t>Give up</a:t>
            </a:r>
            <a:endParaRPr lang="en-GB" sz="4400" dirty="0">
              <a:latin typeface="Bahnschrift" panose="020B0502040204020203" pitchFamily="34" charset="0"/>
            </a:endParaRPr>
          </a:p>
        </p:txBody>
      </p:sp>
      <p:sp>
        <p:nvSpPr>
          <p:cNvPr id="10" name="TextBox 9"/>
          <p:cNvSpPr txBox="1"/>
          <p:nvPr/>
        </p:nvSpPr>
        <p:spPr>
          <a:xfrm>
            <a:off x="6222482" y="1554769"/>
            <a:ext cx="5873724" cy="4154984"/>
          </a:xfrm>
          <a:prstGeom prst="rect">
            <a:avLst/>
          </a:prstGeom>
          <a:noFill/>
        </p:spPr>
        <p:txBody>
          <a:bodyPr wrap="none" rtlCol="0">
            <a:spAutoFit/>
          </a:bodyPr>
          <a:lstStyle/>
          <a:p>
            <a:r>
              <a:rPr lang="en-GB" sz="4400" dirty="0" smtClean="0">
                <a:solidFill>
                  <a:srgbClr val="00B050"/>
                </a:solidFill>
                <a:latin typeface="Bahnschrift" panose="020B0502040204020203" pitchFamily="34" charset="0"/>
              </a:rPr>
              <a:t>With a growth </a:t>
            </a:r>
            <a:r>
              <a:rPr lang="en-GB" sz="4400" dirty="0" err="1" smtClean="0">
                <a:solidFill>
                  <a:srgbClr val="00B050"/>
                </a:solidFill>
                <a:latin typeface="Bahnschrift" panose="020B0502040204020203" pitchFamily="34" charset="0"/>
              </a:rPr>
              <a:t>mindset</a:t>
            </a:r>
            <a:endParaRPr lang="en-GB" sz="4400" dirty="0" smtClean="0">
              <a:solidFill>
                <a:srgbClr val="00B050"/>
              </a:solidFill>
              <a:latin typeface="Bahnschrift" panose="020B0502040204020203" pitchFamily="34" charset="0"/>
            </a:endParaRPr>
          </a:p>
          <a:p>
            <a:r>
              <a:rPr lang="en-GB" sz="4400" dirty="0" smtClean="0">
                <a:latin typeface="Bahnschrift" panose="020B0502040204020203" pitchFamily="34" charset="0"/>
              </a:rPr>
              <a:t>Enjoy new things</a:t>
            </a:r>
          </a:p>
          <a:p>
            <a:r>
              <a:rPr lang="en-GB" sz="4400" dirty="0" smtClean="0">
                <a:latin typeface="Bahnschrift" panose="020B0502040204020203" pitchFamily="34" charset="0"/>
              </a:rPr>
              <a:t>Embrace challenges</a:t>
            </a:r>
          </a:p>
          <a:p>
            <a:r>
              <a:rPr lang="en-GB" sz="4400" dirty="0" smtClean="0">
                <a:latin typeface="Bahnschrift" panose="020B0502040204020203" pitchFamily="34" charset="0"/>
              </a:rPr>
              <a:t>Solve problems</a:t>
            </a:r>
          </a:p>
          <a:p>
            <a:r>
              <a:rPr lang="en-GB" sz="4400" dirty="0" smtClean="0">
                <a:latin typeface="Bahnschrift" panose="020B0502040204020203" pitchFamily="34" charset="0"/>
              </a:rPr>
              <a:t>Become resilient</a:t>
            </a:r>
          </a:p>
          <a:p>
            <a:r>
              <a:rPr lang="en-GB" sz="4400" dirty="0" smtClean="0">
                <a:latin typeface="Bahnschrift" panose="020B0502040204020203" pitchFamily="34" charset="0"/>
              </a:rPr>
              <a:t>Learn from mistakes</a:t>
            </a:r>
            <a:endParaRPr lang="en-GB" sz="4400" dirty="0">
              <a:latin typeface="Bahnschrift" panose="020B0502040204020203" pitchFamily="34" charset="0"/>
            </a:endParaRPr>
          </a:p>
        </p:txBody>
      </p:sp>
      <p:sp>
        <p:nvSpPr>
          <p:cNvPr id="4" name="TextBox 3"/>
          <p:cNvSpPr txBox="1"/>
          <p:nvPr/>
        </p:nvSpPr>
        <p:spPr>
          <a:xfrm>
            <a:off x="1448734" y="5878286"/>
            <a:ext cx="9411551" cy="769441"/>
          </a:xfrm>
          <a:prstGeom prst="rect">
            <a:avLst/>
          </a:prstGeom>
          <a:noFill/>
        </p:spPr>
        <p:txBody>
          <a:bodyPr wrap="none" rtlCol="0">
            <a:spAutoFit/>
          </a:bodyPr>
          <a:lstStyle/>
          <a:p>
            <a:r>
              <a:rPr lang="en-GB" sz="4400" dirty="0" smtClean="0">
                <a:latin typeface="Bahnschrift" panose="020B0502040204020203" pitchFamily="34" charset="0"/>
              </a:rPr>
              <a:t>Watch this </a:t>
            </a:r>
            <a:r>
              <a:rPr lang="en-GB" sz="4400" dirty="0" smtClean="0">
                <a:latin typeface="Bahnschrift" panose="020B0502040204020203" pitchFamily="34" charset="0"/>
                <a:hlinkClick r:id="rId2"/>
              </a:rPr>
              <a:t>video</a:t>
            </a:r>
            <a:r>
              <a:rPr lang="en-GB" sz="4400" dirty="0" smtClean="0">
                <a:latin typeface="Bahnschrift" panose="020B0502040204020203" pitchFamily="34" charset="0"/>
              </a:rPr>
              <a:t> about not giving up!</a:t>
            </a:r>
            <a:endParaRPr lang="en-GB" sz="4400" dirty="0">
              <a:latin typeface="Bahnschrift" panose="020B0502040204020203" pitchFamily="34" charset="0"/>
            </a:endParaRPr>
          </a:p>
        </p:txBody>
      </p:sp>
    </p:spTree>
    <p:extLst>
      <p:ext uri="{BB962C8B-B14F-4D97-AF65-F5344CB8AC3E}">
        <p14:creationId xmlns:p14="http://schemas.microsoft.com/office/powerpoint/2010/main" val="444816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p:bldP spid="10" grpId="0"/>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57200" y="194215"/>
            <a:ext cx="11338560" cy="433859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p:txBody>
      </p:sp>
      <p:sp>
        <p:nvSpPr>
          <p:cNvPr id="6" name="Rectangle 5"/>
          <p:cNvSpPr/>
          <p:nvPr/>
        </p:nvSpPr>
        <p:spPr>
          <a:xfrm>
            <a:off x="203693" y="76776"/>
            <a:ext cx="11845574" cy="2123658"/>
          </a:xfrm>
          <a:prstGeom prst="rect">
            <a:avLst/>
          </a:prstGeom>
        </p:spPr>
        <p:txBody>
          <a:bodyPr wrap="square">
            <a:spAutoFit/>
          </a:bodyPr>
          <a:lstStyle/>
          <a:p>
            <a:pPr algn="ctr"/>
            <a:r>
              <a:rPr lang="en-GB" sz="4400" dirty="0" smtClean="0">
                <a:latin typeface="Bahnschrift" panose="020B0502040204020203" pitchFamily="34" charset="0"/>
              </a:rPr>
              <a:t>Look at these fixed </a:t>
            </a:r>
            <a:r>
              <a:rPr lang="en-GB" sz="4400" dirty="0" err="1" smtClean="0">
                <a:latin typeface="Bahnschrift" panose="020B0502040204020203" pitchFamily="34" charset="0"/>
              </a:rPr>
              <a:t>mindset</a:t>
            </a:r>
            <a:r>
              <a:rPr lang="en-GB" sz="4400" dirty="0" smtClean="0">
                <a:latin typeface="Bahnschrift" panose="020B0502040204020203" pitchFamily="34" charset="0"/>
              </a:rPr>
              <a:t> statements and think of a growth </a:t>
            </a:r>
            <a:r>
              <a:rPr lang="en-GB" sz="4400" dirty="0" err="1" smtClean="0">
                <a:latin typeface="Bahnschrift" panose="020B0502040204020203" pitchFamily="34" charset="0"/>
              </a:rPr>
              <a:t>mindset</a:t>
            </a:r>
            <a:r>
              <a:rPr lang="en-GB" sz="4400" dirty="0" smtClean="0">
                <a:latin typeface="Bahnschrift" panose="020B0502040204020203" pitchFamily="34" charset="0"/>
              </a:rPr>
              <a:t> statement you could use instead.</a:t>
            </a:r>
            <a:endParaRPr lang="en-GB" sz="4400" dirty="0">
              <a:latin typeface="Bahnschrift" panose="020B0502040204020203" pitchFamily="34" charset="0"/>
            </a:endParaRPr>
          </a:p>
        </p:txBody>
      </p:sp>
      <p:sp>
        <p:nvSpPr>
          <p:cNvPr id="4" name="Rectangle 3"/>
          <p:cNvSpPr/>
          <p:nvPr/>
        </p:nvSpPr>
        <p:spPr>
          <a:xfrm>
            <a:off x="285940" y="2004489"/>
            <a:ext cx="5713781" cy="584775"/>
          </a:xfrm>
          <a:prstGeom prst="rect">
            <a:avLst/>
          </a:prstGeom>
        </p:spPr>
        <p:txBody>
          <a:bodyPr wrap="square">
            <a:spAutoFit/>
          </a:bodyPr>
          <a:lstStyle/>
          <a:p>
            <a:r>
              <a:rPr lang="en-GB" sz="3200" dirty="0" smtClean="0">
                <a:latin typeface="Bahnschrift" panose="020B0502040204020203" pitchFamily="34" charset="0"/>
              </a:rPr>
              <a:t>This is too hard </a:t>
            </a:r>
          </a:p>
        </p:txBody>
      </p:sp>
      <p:sp>
        <p:nvSpPr>
          <p:cNvPr id="7" name="Rectangle 6"/>
          <p:cNvSpPr/>
          <p:nvPr/>
        </p:nvSpPr>
        <p:spPr>
          <a:xfrm>
            <a:off x="6335485" y="2004489"/>
            <a:ext cx="5713781" cy="584775"/>
          </a:xfrm>
          <a:prstGeom prst="rect">
            <a:avLst/>
          </a:prstGeom>
        </p:spPr>
        <p:txBody>
          <a:bodyPr wrap="square">
            <a:spAutoFit/>
          </a:bodyPr>
          <a:lstStyle/>
          <a:p>
            <a:r>
              <a:rPr lang="en-GB" sz="3200" dirty="0" smtClean="0">
                <a:solidFill>
                  <a:srgbClr val="FF0000"/>
                </a:solidFill>
                <a:latin typeface="Bahnschrift" panose="020B0502040204020203" pitchFamily="34" charset="0"/>
              </a:rPr>
              <a:t>I need to practise</a:t>
            </a:r>
            <a:endParaRPr lang="en-GB" sz="3200" dirty="0">
              <a:solidFill>
                <a:srgbClr val="FF0000"/>
              </a:solidFill>
              <a:latin typeface="Bahnschrift" panose="020B0502040204020203" pitchFamily="34" charset="0"/>
            </a:endParaRPr>
          </a:p>
        </p:txBody>
      </p:sp>
      <p:sp>
        <p:nvSpPr>
          <p:cNvPr id="8" name="Rectangle 7"/>
          <p:cNvSpPr/>
          <p:nvPr/>
        </p:nvSpPr>
        <p:spPr>
          <a:xfrm>
            <a:off x="285943" y="2712060"/>
            <a:ext cx="5713781" cy="584775"/>
          </a:xfrm>
          <a:prstGeom prst="rect">
            <a:avLst/>
          </a:prstGeom>
        </p:spPr>
        <p:txBody>
          <a:bodyPr wrap="square">
            <a:spAutoFit/>
          </a:bodyPr>
          <a:lstStyle/>
          <a:p>
            <a:r>
              <a:rPr lang="en-GB" sz="3200" dirty="0" smtClean="0">
                <a:latin typeface="Bahnschrift" panose="020B0502040204020203" pitchFamily="34" charset="0"/>
              </a:rPr>
              <a:t>I can’t do this</a:t>
            </a:r>
          </a:p>
        </p:txBody>
      </p:sp>
      <p:sp>
        <p:nvSpPr>
          <p:cNvPr id="9" name="Rectangle 8"/>
          <p:cNvSpPr/>
          <p:nvPr/>
        </p:nvSpPr>
        <p:spPr>
          <a:xfrm>
            <a:off x="6335485" y="2712060"/>
            <a:ext cx="5713781" cy="584775"/>
          </a:xfrm>
          <a:prstGeom prst="rect">
            <a:avLst/>
          </a:prstGeom>
        </p:spPr>
        <p:txBody>
          <a:bodyPr wrap="square">
            <a:spAutoFit/>
          </a:bodyPr>
          <a:lstStyle/>
          <a:p>
            <a:r>
              <a:rPr lang="en-GB" sz="3200" dirty="0" smtClean="0">
                <a:solidFill>
                  <a:srgbClr val="FFC000"/>
                </a:solidFill>
                <a:latin typeface="Bahnschrift" panose="020B0502040204020203" pitchFamily="34" charset="0"/>
              </a:rPr>
              <a:t>I can’t do this yet</a:t>
            </a:r>
          </a:p>
        </p:txBody>
      </p:sp>
      <p:sp>
        <p:nvSpPr>
          <p:cNvPr id="10" name="Rectangle 9"/>
          <p:cNvSpPr/>
          <p:nvPr/>
        </p:nvSpPr>
        <p:spPr>
          <a:xfrm>
            <a:off x="285940" y="3448715"/>
            <a:ext cx="5713781" cy="584775"/>
          </a:xfrm>
          <a:prstGeom prst="rect">
            <a:avLst/>
          </a:prstGeom>
        </p:spPr>
        <p:txBody>
          <a:bodyPr wrap="square">
            <a:spAutoFit/>
          </a:bodyPr>
          <a:lstStyle/>
          <a:p>
            <a:r>
              <a:rPr lang="en-GB" sz="3200" dirty="0" smtClean="0">
                <a:latin typeface="Bahnschrift" panose="020B0502040204020203" pitchFamily="34" charset="0"/>
              </a:rPr>
              <a:t>I give up</a:t>
            </a:r>
          </a:p>
        </p:txBody>
      </p:sp>
      <p:sp>
        <p:nvSpPr>
          <p:cNvPr id="11" name="Rectangle 10"/>
          <p:cNvSpPr/>
          <p:nvPr/>
        </p:nvSpPr>
        <p:spPr>
          <a:xfrm>
            <a:off x="6335485" y="3448716"/>
            <a:ext cx="5713781" cy="584775"/>
          </a:xfrm>
          <a:prstGeom prst="rect">
            <a:avLst/>
          </a:prstGeom>
        </p:spPr>
        <p:txBody>
          <a:bodyPr wrap="square">
            <a:spAutoFit/>
          </a:bodyPr>
          <a:lstStyle/>
          <a:p>
            <a:r>
              <a:rPr lang="en-GB" sz="3200" dirty="0" smtClean="0">
                <a:solidFill>
                  <a:srgbClr val="00B050"/>
                </a:solidFill>
                <a:latin typeface="Bahnschrift" panose="020B0502040204020203" pitchFamily="34" charset="0"/>
              </a:rPr>
              <a:t>I’ll try a different way</a:t>
            </a:r>
          </a:p>
        </p:txBody>
      </p:sp>
      <p:sp>
        <p:nvSpPr>
          <p:cNvPr id="12" name="Rectangle 11"/>
          <p:cNvSpPr/>
          <p:nvPr/>
        </p:nvSpPr>
        <p:spPr>
          <a:xfrm>
            <a:off x="285942" y="4189072"/>
            <a:ext cx="5713781" cy="584775"/>
          </a:xfrm>
          <a:prstGeom prst="rect">
            <a:avLst/>
          </a:prstGeom>
        </p:spPr>
        <p:txBody>
          <a:bodyPr wrap="square">
            <a:spAutoFit/>
          </a:bodyPr>
          <a:lstStyle/>
          <a:p>
            <a:r>
              <a:rPr lang="en-GB" sz="3200" dirty="0" smtClean="0">
                <a:latin typeface="Bahnschrift" panose="020B0502040204020203" pitchFamily="34" charset="0"/>
              </a:rPr>
              <a:t>She’s better than me</a:t>
            </a:r>
          </a:p>
        </p:txBody>
      </p:sp>
      <p:sp>
        <p:nvSpPr>
          <p:cNvPr id="13" name="Rectangle 12"/>
          <p:cNvSpPr/>
          <p:nvPr/>
        </p:nvSpPr>
        <p:spPr>
          <a:xfrm>
            <a:off x="6335482" y="4189072"/>
            <a:ext cx="5713781" cy="584775"/>
          </a:xfrm>
          <a:prstGeom prst="rect">
            <a:avLst/>
          </a:prstGeom>
        </p:spPr>
        <p:txBody>
          <a:bodyPr wrap="square">
            <a:spAutoFit/>
          </a:bodyPr>
          <a:lstStyle/>
          <a:p>
            <a:r>
              <a:rPr lang="en-GB" sz="3200" dirty="0" smtClean="0">
                <a:solidFill>
                  <a:srgbClr val="00B0F0"/>
                </a:solidFill>
                <a:latin typeface="Bahnschrift" panose="020B0502040204020203" pitchFamily="34" charset="0"/>
              </a:rPr>
              <a:t>Everyone has different talents</a:t>
            </a:r>
          </a:p>
        </p:txBody>
      </p:sp>
      <p:sp>
        <p:nvSpPr>
          <p:cNvPr id="14" name="Rectangle 13"/>
          <p:cNvSpPr/>
          <p:nvPr/>
        </p:nvSpPr>
        <p:spPr>
          <a:xfrm>
            <a:off x="285941" y="4896643"/>
            <a:ext cx="5713781" cy="584775"/>
          </a:xfrm>
          <a:prstGeom prst="rect">
            <a:avLst/>
          </a:prstGeom>
        </p:spPr>
        <p:txBody>
          <a:bodyPr wrap="square">
            <a:spAutoFit/>
          </a:bodyPr>
          <a:lstStyle/>
          <a:p>
            <a:r>
              <a:rPr lang="en-GB" sz="3200" dirty="0" smtClean="0">
                <a:latin typeface="Bahnschrift" panose="020B0502040204020203" pitchFamily="34" charset="0"/>
              </a:rPr>
              <a:t>I don’t know how</a:t>
            </a:r>
          </a:p>
        </p:txBody>
      </p:sp>
      <p:sp>
        <p:nvSpPr>
          <p:cNvPr id="15" name="Rectangle 14"/>
          <p:cNvSpPr/>
          <p:nvPr/>
        </p:nvSpPr>
        <p:spPr>
          <a:xfrm>
            <a:off x="6365481" y="4892943"/>
            <a:ext cx="5713781" cy="584775"/>
          </a:xfrm>
          <a:prstGeom prst="rect">
            <a:avLst/>
          </a:prstGeom>
        </p:spPr>
        <p:txBody>
          <a:bodyPr wrap="square">
            <a:spAutoFit/>
          </a:bodyPr>
          <a:lstStyle/>
          <a:p>
            <a:r>
              <a:rPr lang="en-GB" sz="3200" dirty="0" smtClean="0">
                <a:solidFill>
                  <a:srgbClr val="7030A0"/>
                </a:solidFill>
                <a:latin typeface="Bahnschrift" panose="020B0502040204020203" pitchFamily="34" charset="0"/>
              </a:rPr>
              <a:t>I can learn how</a:t>
            </a:r>
          </a:p>
        </p:txBody>
      </p:sp>
      <p:sp>
        <p:nvSpPr>
          <p:cNvPr id="16" name="Rectangle 15"/>
          <p:cNvSpPr/>
          <p:nvPr/>
        </p:nvSpPr>
        <p:spPr>
          <a:xfrm>
            <a:off x="285939" y="5604214"/>
            <a:ext cx="5713781" cy="584775"/>
          </a:xfrm>
          <a:prstGeom prst="rect">
            <a:avLst/>
          </a:prstGeom>
        </p:spPr>
        <p:txBody>
          <a:bodyPr wrap="square">
            <a:spAutoFit/>
          </a:bodyPr>
          <a:lstStyle/>
          <a:p>
            <a:r>
              <a:rPr lang="en-GB" sz="3200" dirty="0">
                <a:latin typeface="Bahnschrift" panose="020B0502040204020203" pitchFamily="34" charset="0"/>
              </a:rPr>
              <a:t>I’m afraid to make a mistake</a:t>
            </a:r>
          </a:p>
        </p:txBody>
      </p:sp>
      <p:sp>
        <p:nvSpPr>
          <p:cNvPr id="17" name="Rectangle 16"/>
          <p:cNvSpPr/>
          <p:nvPr/>
        </p:nvSpPr>
        <p:spPr>
          <a:xfrm>
            <a:off x="6335483" y="5632027"/>
            <a:ext cx="5713781" cy="584775"/>
          </a:xfrm>
          <a:prstGeom prst="rect">
            <a:avLst/>
          </a:prstGeom>
        </p:spPr>
        <p:txBody>
          <a:bodyPr wrap="square">
            <a:spAutoFit/>
          </a:bodyPr>
          <a:lstStyle/>
          <a:p>
            <a:r>
              <a:rPr lang="en-GB" sz="3200" dirty="0" smtClean="0">
                <a:solidFill>
                  <a:srgbClr val="FF3399"/>
                </a:solidFill>
                <a:latin typeface="Bahnschrift" panose="020B0502040204020203" pitchFamily="34" charset="0"/>
              </a:rPr>
              <a:t>Mistakes are how I can learn</a:t>
            </a:r>
            <a:endParaRPr lang="en-GB" sz="3200" dirty="0">
              <a:solidFill>
                <a:srgbClr val="FF3399"/>
              </a:solidFill>
              <a:latin typeface="Bahnschrift" panose="020B0502040204020203" pitchFamily="34" charset="0"/>
            </a:endParaRPr>
          </a:p>
        </p:txBody>
      </p:sp>
      <p:sp>
        <p:nvSpPr>
          <p:cNvPr id="2" name="TextBox 1"/>
          <p:cNvSpPr txBox="1"/>
          <p:nvPr/>
        </p:nvSpPr>
        <p:spPr>
          <a:xfrm>
            <a:off x="3528097" y="6052456"/>
            <a:ext cx="5279009" cy="769441"/>
          </a:xfrm>
          <a:prstGeom prst="rect">
            <a:avLst/>
          </a:prstGeom>
          <a:noFill/>
        </p:spPr>
        <p:txBody>
          <a:bodyPr wrap="none" rtlCol="0">
            <a:spAutoFit/>
          </a:bodyPr>
          <a:lstStyle/>
          <a:p>
            <a:r>
              <a:rPr lang="en-GB" sz="4400" dirty="0" smtClean="0">
                <a:latin typeface="Bahnschrift" panose="020B0502040204020203" pitchFamily="34" charset="0"/>
              </a:rPr>
              <a:t>Some </a:t>
            </a:r>
            <a:r>
              <a:rPr lang="en-GB" sz="4400" dirty="0" smtClean="0">
                <a:latin typeface="Bahnschrift" panose="020B0502040204020203" pitchFamily="34" charset="0"/>
                <a:hlinkClick r:id="rId2"/>
              </a:rPr>
              <a:t>brain science</a:t>
            </a:r>
            <a:r>
              <a:rPr lang="en-GB" sz="4400" dirty="0" smtClean="0">
                <a:latin typeface="Bahnschrift" panose="020B0502040204020203" pitchFamily="34" charset="0"/>
              </a:rPr>
              <a:t>.</a:t>
            </a:r>
            <a:endParaRPr lang="en-GB" sz="4400" dirty="0">
              <a:latin typeface="Bahnschrift" panose="020B0502040204020203" pitchFamily="34" charset="0"/>
            </a:endParaRPr>
          </a:p>
        </p:txBody>
      </p:sp>
    </p:spTree>
    <p:extLst>
      <p:ext uri="{BB962C8B-B14F-4D97-AF65-F5344CB8AC3E}">
        <p14:creationId xmlns:p14="http://schemas.microsoft.com/office/powerpoint/2010/main" val="578130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6"/>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p:bldP spid="7" grpId="0"/>
      <p:bldP spid="8" grpId="0"/>
      <p:bldP spid="9" grpId="0"/>
      <p:bldP spid="10" grpId="0"/>
      <p:bldP spid="11" grpId="0"/>
      <p:bldP spid="12" grpId="0"/>
      <p:bldP spid="13" grpId="0"/>
      <p:bldP spid="14" grpId="0"/>
      <p:bldP spid="15" grpId="0"/>
      <p:bldP spid="16" grpId="0"/>
      <p:bldP spid="17" grpId="0"/>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57200" y="194215"/>
            <a:ext cx="11338560" cy="433859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p:txBody>
      </p:sp>
      <p:sp>
        <p:nvSpPr>
          <p:cNvPr id="6" name="Rectangle 5"/>
          <p:cNvSpPr/>
          <p:nvPr/>
        </p:nvSpPr>
        <p:spPr>
          <a:xfrm>
            <a:off x="182880" y="356164"/>
            <a:ext cx="5943600" cy="6186309"/>
          </a:xfrm>
          <a:prstGeom prst="rect">
            <a:avLst/>
          </a:prstGeom>
        </p:spPr>
        <p:txBody>
          <a:bodyPr wrap="square">
            <a:spAutoFit/>
          </a:bodyPr>
          <a:lstStyle/>
          <a:p>
            <a:r>
              <a:rPr lang="en-GB" sz="4400" dirty="0" smtClean="0">
                <a:latin typeface="Bahnschrift" panose="020B0502040204020203" pitchFamily="34" charset="0"/>
              </a:rPr>
              <a:t>Have you ever struggled to learn how to do something new?</a:t>
            </a:r>
          </a:p>
          <a:p>
            <a:endParaRPr lang="en-GB" sz="4400" dirty="0" smtClean="0">
              <a:latin typeface="Bahnschrift" panose="020B0502040204020203" pitchFamily="34" charset="0"/>
            </a:endParaRPr>
          </a:p>
          <a:p>
            <a:r>
              <a:rPr lang="en-GB" sz="4400" dirty="0" smtClean="0">
                <a:latin typeface="Bahnschrift" panose="020B0502040204020203" pitchFamily="34" charset="0"/>
              </a:rPr>
              <a:t>This </a:t>
            </a:r>
            <a:r>
              <a:rPr lang="en-GB" sz="4400" dirty="0" smtClean="0">
                <a:latin typeface="Bahnschrift" panose="020B0502040204020203" pitchFamily="34" charset="0"/>
                <a:hlinkClick r:id="rId2"/>
              </a:rPr>
              <a:t>story</a:t>
            </a:r>
            <a:r>
              <a:rPr lang="en-GB" sz="4400" dirty="0" smtClean="0">
                <a:latin typeface="Bahnschrift" panose="020B0502040204020203" pitchFamily="34" charset="0"/>
              </a:rPr>
              <a:t> is about changing your </a:t>
            </a:r>
            <a:r>
              <a:rPr lang="en-GB" sz="4400" dirty="0" err="1" smtClean="0">
                <a:latin typeface="Bahnschrift" panose="020B0502040204020203" pitchFamily="34" charset="0"/>
              </a:rPr>
              <a:t>mindset</a:t>
            </a:r>
            <a:r>
              <a:rPr lang="en-GB" sz="4400" dirty="0" smtClean="0">
                <a:latin typeface="Bahnschrift" panose="020B0502040204020203" pitchFamily="34" charset="0"/>
              </a:rPr>
              <a:t> about failing or finding something hard. It’s all about ‘Yet’.</a:t>
            </a:r>
            <a:endParaRPr lang="en-GB" sz="4400" dirty="0">
              <a:latin typeface="Bahnschrift" panose="020B0502040204020203" pitchFamily="34" charset="0"/>
            </a:endParaRPr>
          </a:p>
        </p:txBody>
      </p:sp>
      <p:pic>
        <p:nvPicPr>
          <p:cNvPr id="10242" name="Picture 2" descr="Magical Yet, The: 1 (The Magical Yet): Amazon.co.uk: DiTerlizzi, Angela,  Alvarez, Lorena: 9781368025621: Book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70172" y="299719"/>
            <a:ext cx="5669280" cy="629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089775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691" y="520786"/>
            <a:ext cx="11913326" cy="2387600"/>
          </a:xfrm>
        </p:spPr>
        <p:txBody>
          <a:bodyPr>
            <a:normAutofit/>
          </a:bodyPr>
          <a:lstStyle/>
          <a:p>
            <a:r>
              <a:rPr lang="en-GB" sz="8000" dirty="0" smtClean="0">
                <a:latin typeface="Bahnschrift" panose="020B0502040204020203" pitchFamily="34" charset="0"/>
              </a:rPr>
              <a:t>Helping Others</a:t>
            </a:r>
            <a:endParaRPr lang="en-GB" sz="8000" dirty="0">
              <a:latin typeface="Bahnschrift" panose="020B0502040204020203" pitchFamily="34" charset="0"/>
            </a:endParaRPr>
          </a:p>
        </p:txBody>
      </p:sp>
      <p:sp>
        <p:nvSpPr>
          <p:cNvPr id="3" name="Subtitle 2"/>
          <p:cNvSpPr>
            <a:spLocks noGrp="1"/>
          </p:cNvSpPr>
          <p:nvPr>
            <p:ph type="subTitle" idx="1"/>
          </p:nvPr>
        </p:nvSpPr>
        <p:spPr>
          <a:xfrm>
            <a:off x="1524000" y="3064179"/>
            <a:ext cx="9144000" cy="1655762"/>
          </a:xfrm>
        </p:spPr>
        <p:txBody>
          <a:bodyPr/>
          <a:lstStyle/>
          <a:p>
            <a:r>
              <a:rPr lang="en-GB" dirty="0">
                <a:latin typeface="Bahnschrift" panose="020B0502040204020203" pitchFamily="34" charset="0"/>
              </a:rPr>
              <a:t>Week 5: </a:t>
            </a:r>
            <a:r>
              <a:rPr lang="en-GB" dirty="0" smtClean="0">
                <a:latin typeface="Bahnschrift" panose="020B0502040204020203" pitchFamily="34" charset="0"/>
              </a:rPr>
              <a:t>4</a:t>
            </a:r>
            <a:r>
              <a:rPr lang="en-GB" baseline="30000" dirty="0" smtClean="0">
                <a:latin typeface="Bahnschrift" panose="020B0502040204020203" pitchFamily="34" charset="0"/>
              </a:rPr>
              <a:t>th</a:t>
            </a:r>
            <a:r>
              <a:rPr lang="en-GB" dirty="0" smtClean="0">
                <a:latin typeface="Bahnschrift" panose="020B0502040204020203" pitchFamily="34" charset="0"/>
              </a:rPr>
              <a:t> July</a:t>
            </a:r>
            <a:endParaRPr lang="en-GB" dirty="0">
              <a:latin typeface="Bahnschrift" panose="020B0502040204020203" pitchFamily="34" charset="0"/>
            </a:endParaRPr>
          </a:p>
        </p:txBody>
      </p:sp>
      <p:pic>
        <p:nvPicPr>
          <p:cNvPr id="9" name="Picture 8">
            <a:extLst>
              <a:ext uri="{FF2B5EF4-FFF2-40B4-BE49-F238E27FC236}">
                <a16:creationId xmlns:a16="http://schemas.microsoft.com/office/drawing/2014/main" id="{94568FD6-1C5D-C44E-8003-0723736F2D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48868" y="3626407"/>
            <a:ext cx="2694264" cy="2710807"/>
          </a:xfrm>
          <a:prstGeom prst="rect">
            <a:avLst/>
          </a:prstGeom>
        </p:spPr>
      </p:pic>
      <p:sp>
        <p:nvSpPr>
          <p:cNvPr id="10" name="Subtitle 2"/>
          <p:cNvSpPr txBox="1">
            <a:spLocks/>
          </p:cNvSpPr>
          <p:nvPr/>
        </p:nvSpPr>
        <p:spPr>
          <a:xfrm>
            <a:off x="-856343" y="6337214"/>
            <a:ext cx="56896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sz="1800" dirty="0">
              <a:latin typeface="Bahnschrift" panose="020B0502040204020203" pitchFamily="34" charset="0"/>
            </a:endParaRPr>
          </a:p>
        </p:txBody>
      </p:sp>
    </p:spTree>
    <p:extLst>
      <p:ext uri="{BB962C8B-B14F-4D97-AF65-F5344CB8AC3E}">
        <p14:creationId xmlns:p14="http://schemas.microsoft.com/office/powerpoint/2010/main" val="39551790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449587" y="6220605"/>
            <a:ext cx="5382699" cy="96396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p:txBody>
      </p:sp>
      <p:sp>
        <p:nvSpPr>
          <p:cNvPr id="4" name="Rectangle 3"/>
          <p:cNvSpPr/>
          <p:nvPr/>
        </p:nvSpPr>
        <p:spPr>
          <a:xfrm>
            <a:off x="117566" y="43542"/>
            <a:ext cx="11960729" cy="3477875"/>
          </a:xfrm>
          <a:prstGeom prst="rect">
            <a:avLst/>
          </a:prstGeom>
        </p:spPr>
        <p:txBody>
          <a:bodyPr wrap="square">
            <a:spAutoFit/>
          </a:bodyPr>
          <a:lstStyle/>
          <a:p>
            <a:r>
              <a:rPr lang="en-GB" sz="4400" dirty="0" smtClean="0">
                <a:latin typeface="Bahnschrift" panose="020B0502040204020203" pitchFamily="34" charset="0"/>
              </a:rPr>
              <a:t>Today marks the 74</a:t>
            </a:r>
            <a:r>
              <a:rPr lang="en-GB" sz="4400" baseline="30000" dirty="0" smtClean="0">
                <a:latin typeface="Bahnschrift" panose="020B0502040204020203" pitchFamily="34" charset="0"/>
              </a:rPr>
              <a:t>th</a:t>
            </a:r>
            <a:r>
              <a:rPr lang="en-GB" sz="4400" dirty="0" smtClean="0">
                <a:latin typeface="Bahnschrift" panose="020B0502040204020203" pitchFamily="34" charset="0"/>
              </a:rPr>
              <a:t> anniversary of the NHS.</a:t>
            </a:r>
          </a:p>
          <a:p>
            <a:r>
              <a:rPr lang="en-GB" sz="4400" dirty="0" smtClean="0">
                <a:latin typeface="Bahnschrift" panose="020B0502040204020203" pitchFamily="34" charset="0"/>
              </a:rPr>
              <a:t>What does NHS stand for? What does the NHS do for you and for others in the community?</a:t>
            </a:r>
          </a:p>
          <a:p>
            <a:r>
              <a:rPr lang="en-GB" sz="4400" dirty="0" smtClean="0">
                <a:latin typeface="Bahnschrift" panose="020B0502040204020203" pitchFamily="34" charset="0"/>
              </a:rPr>
              <a:t>Here is a </a:t>
            </a:r>
            <a:r>
              <a:rPr lang="en-GB" sz="4400" dirty="0" smtClean="0">
                <a:latin typeface="Bahnschrift" panose="020B0502040204020203" pitchFamily="34" charset="0"/>
                <a:hlinkClick r:id="rId2"/>
              </a:rPr>
              <a:t>rap</a:t>
            </a:r>
            <a:r>
              <a:rPr lang="en-GB" sz="4400" dirty="0" smtClean="0">
                <a:latin typeface="Bahnschrift" panose="020B0502040204020203" pitchFamily="34" charset="0"/>
              </a:rPr>
              <a:t> all about the history of health care in Britain.</a:t>
            </a:r>
            <a:endParaRPr lang="en-GB" sz="1600" dirty="0">
              <a:latin typeface="Bahnschrift" panose="020B0502040204020203" pitchFamily="34" charset="0"/>
            </a:endParaRPr>
          </a:p>
        </p:txBody>
      </p:sp>
      <p:pic>
        <p:nvPicPr>
          <p:cNvPr id="11266" name="Picture 2" descr="Caribbean Women and the NHS - Black History Month 20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98381" y="2934458"/>
            <a:ext cx="4399097" cy="35055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297406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57200" y="194215"/>
            <a:ext cx="11338560" cy="433859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p:txBody>
      </p:sp>
      <p:sp>
        <p:nvSpPr>
          <p:cNvPr id="4" name="Rectangle 3"/>
          <p:cNvSpPr/>
          <p:nvPr/>
        </p:nvSpPr>
        <p:spPr>
          <a:xfrm>
            <a:off x="0" y="-40422"/>
            <a:ext cx="11845574" cy="2123658"/>
          </a:xfrm>
          <a:prstGeom prst="rect">
            <a:avLst/>
          </a:prstGeom>
        </p:spPr>
        <p:txBody>
          <a:bodyPr wrap="square">
            <a:spAutoFit/>
          </a:bodyPr>
          <a:lstStyle/>
          <a:p>
            <a:pPr algn="ctr"/>
            <a:r>
              <a:rPr lang="en-GB" sz="4400" dirty="0" smtClean="0">
                <a:latin typeface="Bahnschrift" panose="020B0502040204020203" pitchFamily="34" charset="0"/>
              </a:rPr>
              <a:t>Make a class list of all the people </a:t>
            </a:r>
            <a:r>
              <a:rPr lang="en-GB" sz="4400" dirty="0" smtClean="0">
                <a:latin typeface="Bahnschrift" panose="020B0502040204020203" pitchFamily="34" charset="0"/>
              </a:rPr>
              <a:t>who help you. Think about your family, your school community and the wider community.</a:t>
            </a:r>
            <a:endParaRPr lang="en-GB" sz="1600" dirty="0">
              <a:latin typeface="Bahnschrift" panose="020B0502040204020203" pitchFamily="34" charset="0"/>
            </a:endParaRPr>
          </a:p>
        </p:txBody>
      </p:sp>
      <p:pic>
        <p:nvPicPr>
          <p:cNvPr id="12290" name="Picture 2" descr="School Radio - Something to Think About, Summer 2014, People who help us...at  home"/>
          <p:cNvPicPr>
            <a:picLocks noChangeAspect="1" noChangeArrowheads="1"/>
          </p:cNvPicPr>
          <p:nvPr/>
        </p:nvPicPr>
        <p:blipFill rotWithShape="1">
          <a:blip r:embed="rId2">
            <a:extLst>
              <a:ext uri="{28A0092B-C50C-407E-A947-70E740481C1C}">
                <a14:useLocalDpi xmlns:a14="http://schemas.microsoft.com/office/drawing/2010/main" val="0"/>
              </a:ext>
            </a:extLst>
          </a:blip>
          <a:srcRect l="9945" r="4040"/>
          <a:stretch/>
        </p:blipFill>
        <p:spPr bwMode="auto">
          <a:xfrm>
            <a:off x="3564942" y="2138368"/>
            <a:ext cx="4715690" cy="308389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03693" y="5277395"/>
            <a:ext cx="11845574" cy="1446550"/>
          </a:xfrm>
          <a:prstGeom prst="rect">
            <a:avLst/>
          </a:prstGeom>
        </p:spPr>
        <p:txBody>
          <a:bodyPr wrap="square">
            <a:spAutoFit/>
          </a:bodyPr>
          <a:lstStyle/>
          <a:p>
            <a:pPr algn="ctr"/>
            <a:r>
              <a:rPr lang="en-GB" sz="4400" dirty="0" smtClean="0">
                <a:latin typeface="Bahnschrift" panose="020B0502040204020203" pitchFamily="34" charset="0"/>
              </a:rPr>
              <a:t>Do you ever thank these people? </a:t>
            </a:r>
          </a:p>
          <a:p>
            <a:pPr algn="ctr"/>
            <a:r>
              <a:rPr lang="en-GB" sz="4400" dirty="0" smtClean="0">
                <a:latin typeface="Bahnschrift" panose="020B0502040204020203" pitchFamily="34" charset="0"/>
              </a:rPr>
              <a:t>Who will you try to thank this week?</a:t>
            </a:r>
            <a:endParaRPr lang="en-GB" sz="1600" dirty="0">
              <a:latin typeface="Bahnschrift" panose="020B0502040204020203" pitchFamily="34" charset="0"/>
            </a:endParaRPr>
          </a:p>
        </p:txBody>
      </p:sp>
    </p:spTree>
    <p:extLst>
      <p:ext uri="{BB962C8B-B14F-4D97-AF65-F5344CB8AC3E}">
        <p14:creationId xmlns:p14="http://schemas.microsoft.com/office/powerpoint/2010/main" val="420634527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57200" y="194215"/>
            <a:ext cx="11338560" cy="433859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p:txBody>
      </p:sp>
      <p:sp>
        <p:nvSpPr>
          <p:cNvPr id="4" name="Rectangle 3"/>
          <p:cNvSpPr/>
          <p:nvPr/>
        </p:nvSpPr>
        <p:spPr>
          <a:xfrm>
            <a:off x="232721" y="43542"/>
            <a:ext cx="11845574" cy="1446550"/>
          </a:xfrm>
          <a:prstGeom prst="rect">
            <a:avLst/>
          </a:prstGeom>
        </p:spPr>
        <p:txBody>
          <a:bodyPr wrap="square">
            <a:spAutoFit/>
          </a:bodyPr>
          <a:lstStyle/>
          <a:p>
            <a:pPr algn="ctr"/>
            <a:r>
              <a:rPr lang="en-GB" sz="4400" dirty="0" smtClean="0">
                <a:latin typeface="Bahnschrift" panose="020B0502040204020203" pitchFamily="34" charset="0"/>
              </a:rPr>
              <a:t>Think about these people and how you could hel</a:t>
            </a:r>
            <a:r>
              <a:rPr lang="en-GB" sz="4400" dirty="0" smtClean="0">
                <a:latin typeface="Bahnschrift" panose="020B0502040204020203" pitchFamily="34" charset="0"/>
              </a:rPr>
              <a:t>p them.</a:t>
            </a:r>
            <a:endParaRPr lang="en-GB" sz="1600" dirty="0">
              <a:latin typeface="Bahnschrift" panose="020B0502040204020203" pitchFamily="34" charset="0"/>
            </a:endParaRPr>
          </a:p>
        </p:txBody>
      </p:sp>
      <p:sp>
        <p:nvSpPr>
          <p:cNvPr id="6" name="Rectangle 5"/>
          <p:cNvSpPr/>
          <p:nvPr/>
        </p:nvSpPr>
        <p:spPr>
          <a:xfrm>
            <a:off x="457200" y="1397234"/>
            <a:ext cx="3924170" cy="769441"/>
          </a:xfrm>
          <a:prstGeom prst="rect">
            <a:avLst/>
          </a:prstGeom>
        </p:spPr>
        <p:txBody>
          <a:bodyPr wrap="square">
            <a:spAutoFit/>
          </a:bodyPr>
          <a:lstStyle/>
          <a:p>
            <a:pPr algn="ctr"/>
            <a:r>
              <a:rPr lang="en-GB" sz="4400" dirty="0" smtClean="0">
                <a:solidFill>
                  <a:srgbClr val="FFFF00"/>
                </a:solidFill>
                <a:latin typeface="Bahnschrift" panose="020B0502040204020203" pitchFamily="34" charset="0"/>
              </a:rPr>
              <a:t>Your teacher</a:t>
            </a:r>
            <a:endParaRPr lang="en-GB" sz="1600" dirty="0">
              <a:solidFill>
                <a:srgbClr val="FFFF00"/>
              </a:solidFill>
              <a:latin typeface="Bahnschrift" panose="020B0502040204020203" pitchFamily="34" charset="0"/>
            </a:endParaRPr>
          </a:p>
        </p:txBody>
      </p:sp>
      <p:sp>
        <p:nvSpPr>
          <p:cNvPr id="7" name="Rectangle 6"/>
          <p:cNvSpPr/>
          <p:nvPr/>
        </p:nvSpPr>
        <p:spPr>
          <a:xfrm>
            <a:off x="794658" y="5706098"/>
            <a:ext cx="4555542" cy="769441"/>
          </a:xfrm>
          <a:prstGeom prst="rect">
            <a:avLst/>
          </a:prstGeom>
        </p:spPr>
        <p:txBody>
          <a:bodyPr wrap="square">
            <a:spAutoFit/>
          </a:bodyPr>
          <a:lstStyle/>
          <a:p>
            <a:pPr algn="ctr"/>
            <a:r>
              <a:rPr lang="en-GB" sz="4400" dirty="0" smtClean="0">
                <a:solidFill>
                  <a:srgbClr val="FF6600"/>
                </a:solidFill>
                <a:latin typeface="Bahnschrift" panose="020B0502040204020203" pitchFamily="34" charset="0"/>
              </a:rPr>
              <a:t>Your mum or dad</a:t>
            </a:r>
            <a:endParaRPr lang="en-GB" sz="1600" dirty="0">
              <a:solidFill>
                <a:srgbClr val="FF6600"/>
              </a:solidFill>
              <a:latin typeface="Bahnschrift" panose="020B0502040204020203" pitchFamily="34" charset="0"/>
            </a:endParaRPr>
          </a:p>
        </p:txBody>
      </p:sp>
      <p:sp>
        <p:nvSpPr>
          <p:cNvPr id="8" name="Rectangle 7"/>
          <p:cNvSpPr/>
          <p:nvPr/>
        </p:nvSpPr>
        <p:spPr>
          <a:xfrm>
            <a:off x="5576878" y="1677061"/>
            <a:ext cx="5639759" cy="769441"/>
          </a:xfrm>
          <a:prstGeom prst="rect">
            <a:avLst/>
          </a:prstGeom>
        </p:spPr>
        <p:txBody>
          <a:bodyPr wrap="square">
            <a:spAutoFit/>
          </a:bodyPr>
          <a:lstStyle/>
          <a:p>
            <a:pPr algn="ctr"/>
            <a:r>
              <a:rPr lang="en-GB" sz="4400" dirty="0" smtClean="0">
                <a:solidFill>
                  <a:srgbClr val="00B0F0"/>
                </a:solidFill>
                <a:latin typeface="Bahnschrift" panose="020B0502040204020203" pitchFamily="34" charset="0"/>
              </a:rPr>
              <a:t>A new child in school</a:t>
            </a:r>
            <a:endParaRPr lang="en-GB" sz="1600" dirty="0">
              <a:solidFill>
                <a:srgbClr val="00B0F0"/>
              </a:solidFill>
              <a:latin typeface="Bahnschrift" panose="020B0502040204020203" pitchFamily="34" charset="0"/>
            </a:endParaRPr>
          </a:p>
        </p:txBody>
      </p:sp>
      <p:sp>
        <p:nvSpPr>
          <p:cNvPr id="9" name="Rectangle 8"/>
          <p:cNvSpPr/>
          <p:nvPr/>
        </p:nvSpPr>
        <p:spPr>
          <a:xfrm>
            <a:off x="5907069" y="5005814"/>
            <a:ext cx="5995850" cy="769441"/>
          </a:xfrm>
          <a:prstGeom prst="rect">
            <a:avLst/>
          </a:prstGeom>
        </p:spPr>
        <p:txBody>
          <a:bodyPr wrap="square">
            <a:spAutoFit/>
          </a:bodyPr>
          <a:lstStyle/>
          <a:p>
            <a:pPr algn="ctr"/>
            <a:r>
              <a:rPr lang="en-GB" sz="4400" dirty="0" smtClean="0">
                <a:solidFill>
                  <a:srgbClr val="FF3399"/>
                </a:solidFill>
                <a:latin typeface="Bahnschrift" panose="020B0502040204020203" pitchFamily="34" charset="0"/>
              </a:rPr>
              <a:t>A new arrival in the UK</a:t>
            </a:r>
            <a:endParaRPr lang="en-GB" sz="1600" dirty="0">
              <a:solidFill>
                <a:srgbClr val="FF3399"/>
              </a:solidFill>
              <a:latin typeface="Bahnschrift" panose="020B0502040204020203" pitchFamily="34" charset="0"/>
            </a:endParaRPr>
          </a:p>
        </p:txBody>
      </p:sp>
      <p:sp>
        <p:nvSpPr>
          <p:cNvPr id="10" name="Rectangle 9"/>
          <p:cNvSpPr/>
          <p:nvPr/>
        </p:nvSpPr>
        <p:spPr>
          <a:xfrm>
            <a:off x="130629" y="4399430"/>
            <a:ext cx="5883599" cy="769441"/>
          </a:xfrm>
          <a:prstGeom prst="rect">
            <a:avLst/>
          </a:prstGeom>
        </p:spPr>
        <p:txBody>
          <a:bodyPr wrap="square">
            <a:spAutoFit/>
          </a:bodyPr>
          <a:lstStyle/>
          <a:p>
            <a:pPr algn="ctr"/>
            <a:r>
              <a:rPr lang="en-GB" sz="4400" dirty="0" smtClean="0">
                <a:solidFill>
                  <a:srgbClr val="0070C0"/>
                </a:solidFill>
                <a:latin typeface="Bahnschrift" panose="020B0502040204020203" pitchFamily="34" charset="0"/>
              </a:rPr>
              <a:t>Your brother or sister</a:t>
            </a:r>
            <a:endParaRPr lang="en-GB" sz="1600" dirty="0">
              <a:solidFill>
                <a:srgbClr val="0070C0"/>
              </a:solidFill>
              <a:latin typeface="Bahnschrift" panose="020B0502040204020203" pitchFamily="34" charset="0"/>
            </a:endParaRPr>
          </a:p>
        </p:txBody>
      </p:sp>
      <p:sp>
        <p:nvSpPr>
          <p:cNvPr id="11" name="Rectangle 10"/>
          <p:cNvSpPr/>
          <p:nvPr/>
        </p:nvSpPr>
        <p:spPr>
          <a:xfrm>
            <a:off x="5272079" y="3596086"/>
            <a:ext cx="6249359" cy="769441"/>
          </a:xfrm>
          <a:prstGeom prst="rect">
            <a:avLst/>
          </a:prstGeom>
        </p:spPr>
        <p:txBody>
          <a:bodyPr wrap="square">
            <a:spAutoFit/>
          </a:bodyPr>
          <a:lstStyle/>
          <a:p>
            <a:pPr algn="ctr"/>
            <a:r>
              <a:rPr lang="en-GB" sz="4400" dirty="0" smtClean="0">
                <a:solidFill>
                  <a:srgbClr val="FF0000"/>
                </a:solidFill>
                <a:latin typeface="Bahnschrift" panose="020B0502040204020203" pitchFamily="34" charset="0"/>
              </a:rPr>
              <a:t>The midday supervisors</a:t>
            </a:r>
            <a:endParaRPr lang="en-GB" sz="1600" dirty="0">
              <a:solidFill>
                <a:srgbClr val="FF0000"/>
              </a:solidFill>
              <a:latin typeface="Bahnschrift" panose="020B0502040204020203" pitchFamily="34" charset="0"/>
            </a:endParaRPr>
          </a:p>
        </p:txBody>
      </p:sp>
      <p:sp>
        <p:nvSpPr>
          <p:cNvPr id="12" name="Rectangle 11"/>
          <p:cNvSpPr/>
          <p:nvPr/>
        </p:nvSpPr>
        <p:spPr>
          <a:xfrm>
            <a:off x="7292467" y="6086800"/>
            <a:ext cx="3924170" cy="769441"/>
          </a:xfrm>
          <a:prstGeom prst="rect">
            <a:avLst/>
          </a:prstGeom>
        </p:spPr>
        <p:txBody>
          <a:bodyPr wrap="square">
            <a:spAutoFit/>
          </a:bodyPr>
          <a:lstStyle/>
          <a:p>
            <a:pPr algn="ctr"/>
            <a:r>
              <a:rPr lang="en-GB" sz="4400" dirty="0" smtClean="0">
                <a:solidFill>
                  <a:srgbClr val="00B050"/>
                </a:solidFill>
                <a:latin typeface="Bahnschrift" panose="020B0502040204020203" pitchFamily="34" charset="0"/>
              </a:rPr>
              <a:t>Your friend</a:t>
            </a:r>
            <a:endParaRPr lang="en-GB" sz="1600" dirty="0">
              <a:solidFill>
                <a:srgbClr val="00B050"/>
              </a:solidFill>
              <a:latin typeface="Bahnschrift" panose="020B0502040204020203" pitchFamily="34" charset="0"/>
            </a:endParaRPr>
          </a:p>
        </p:txBody>
      </p:sp>
      <p:sp>
        <p:nvSpPr>
          <p:cNvPr id="13" name="Rectangle 12"/>
          <p:cNvSpPr/>
          <p:nvPr/>
        </p:nvSpPr>
        <p:spPr>
          <a:xfrm>
            <a:off x="475576" y="2639676"/>
            <a:ext cx="6249359" cy="769441"/>
          </a:xfrm>
          <a:prstGeom prst="rect">
            <a:avLst/>
          </a:prstGeom>
        </p:spPr>
        <p:txBody>
          <a:bodyPr wrap="square">
            <a:spAutoFit/>
          </a:bodyPr>
          <a:lstStyle/>
          <a:p>
            <a:pPr algn="ctr"/>
            <a:r>
              <a:rPr lang="en-GB" sz="4400" dirty="0" smtClean="0">
                <a:solidFill>
                  <a:srgbClr val="7030A0"/>
                </a:solidFill>
                <a:latin typeface="Bahnschrift" panose="020B0502040204020203" pitchFamily="34" charset="0"/>
              </a:rPr>
              <a:t>Other adults in school</a:t>
            </a:r>
            <a:endParaRPr lang="en-GB" sz="1600" dirty="0">
              <a:solidFill>
                <a:srgbClr val="7030A0"/>
              </a:solidFill>
              <a:latin typeface="Bahnschrift" panose="020B0502040204020203" pitchFamily="34" charset="0"/>
            </a:endParaRPr>
          </a:p>
        </p:txBody>
      </p:sp>
    </p:spTree>
    <p:extLst>
      <p:ext uri="{BB962C8B-B14F-4D97-AF65-F5344CB8AC3E}">
        <p14:creationId xmlns:p14="http://schemas.microsoft.com/office/powerpoint/2010/main" val="2565160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P spid="12" grpId="0"/>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691" y="520786"/>
            <a:ext cx="11913326" cy="2387600"/>
          </a:xfrm>
        </p:spPr>
        <p:txBody>
          <a:bodyPr>
            <a:normAutofit/>
          </a:bodyPr>
          <a:lstStyle/>
          <a:p>
            <a:r>
              <a:rPr lang="en-GB" sz="8000" dirty="0" smtClean="0">
                <a:latin typeface="Bahnschrift" panose="020B0502040204020203" pitchFamily="34" charset="0"/>
              </a:rPr>
              <a:t>Changes</a:t>
            </a:r>
            <a:endParaRPr lang="en-GB" sz="8000" dirty="0">
              <a:latin typeface="Bahnschrift" panose="020B0502040204020203" pitchFamily="34" charset="0"/>
            </a:endParaRPr>
          </a:p>
        </p:txBody>
      </p:sp>
      <p:sp>
        <p:nvSpPr>
          <p:cNvPr id="3" name="Subtitle 2"/>
          <p:cNvSpPr>
            <a:spLocks noGrp="1"/>
          </p:cNvSpPr>
          <p:nvPr>
            <p:ph type="subTitle" idx="1"/>
          </p:nvPr>
        </p:nvSpPr>
        <p:spPr>
          <a:xfrm>
            <a:off x="1524000" y="3064179"/>
            <a:ext cx="9144000" cy="1655762"/>
          </a:xfrm>
        </p:spPr>
        <p:txBody>
          <a:bodyPr/>
          <a:lstStyle/>
          <a:p>
            <a:r>
              <a:rPr lang="en-GB" dirty="0">
                <a:latin typeface="Bahnschrift" panose="020B0502040204020203" pitchFamily="34" charset="0"/>
              </a:rPr>
              <a:t>Week 5: </a:t>
            </a:r>
            <a:r>
              <a:rPr lang="en-GB" dirty="0" smtClean="0">
                <a:latin typeface="Bahnschrift" panose="020B0502040204020203" pitchFamily="34" charset="0"/>
              </a:rPr>
              <a:t>11</a:t>
            </a:r>
            <a:r>
              <a:rPr lang="en-GB" baseline="30000" dirty="0" smtClean="0">
                <a:latin typeface="Bahnschrift" panose="020B0502040204020203" pitchFamily="34" charset="0"/>
              </a:rPr>
              <a:t>th</a:t>
            </a:r>
            <a:r>
              <a:rPr lang="en-GB" dirty="0" smtClean="0">
                <a:latin typeface="Bahnschrift" panose="020B0502040204020203" pitchFamily="34" charset="0"/>
              </a:rPr>
              <a:t> July</a:t>
            </a:r>
            <a:endParaRPr lang="en-GB" dirty="0">
              <a:latin typeface="Bahnschrift" panose="020B0502040204020203" pitchFamily="34" charset="0"/>
            </a:endParaRPr>
          </a:p>
        </p:txBody>
      </p:sp>
      <p:sp>
        <p:nvSpPr>
          <p:cNvPr id="10" name="Subtitle 2"/>
          <p:cNvSpPr txBox="1">
            <a:spLocks/>
          </p:cNvSpPr>
          <p:nvPr/>
        </p:nvSpPr>
        <p:spPr>
          <a:xfrm>
            <a:off x="-856343" y="6337214"/>
            <a:ext cx="56896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sz="1800" dirty="0">
              <a:latin typeface="Bahnschrift" panose="020B0502040204020203" pitchFamily="34"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44511" y="3631755"/>
            <a:ext cx="2902978" cy="2920803"/>
          </a:xfrm>
          <a:prstGeom prst="rect">
            <a:avLst/>
          </a:prstGeom>
        </p:spPr>
      </p:pic>
    </p:spTree>
    <p:extLst>
      <p:ext uri="{BB962C8B-B14F-4D97-AF65-F5344CB8AC3E}">
        <p14:creationId xmlns:p14="http://schemas.microsoft.com/office/powerpoint/2010/main" val="49127815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57200" y="194215"/>
            <a:ext cx="11338560" cy="433859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p:txBody>
      </p:sp>
      <p:sp>
        <p:nvSpPr>
          <p:cNvPr id="4" name="Rectangle 3"/>
          <p:cNvSpPr/>
          <p:nvPr/>
        </p:nvSpPr>
        <p:spPr>
          <a:xfrm>
            <a:off x="0" y="0"/>
            <a:ext cx="12192000" cy="6863417"/>
          </a:xfrm>
          <a:prstGeom prst="rect">
            <a:avLst/>
          </a:prstGeom>
        </p:spPr>
        <p:txBody>
          <a:bodyPr wrap="square">
            <a:spAutoFit/>
          </a:bodyPr>
          <a:lstStyle/>
          <a:p>
            <a:pPr algn="ctr"/>
            <a:r>
              <a:rPr lang="en-GB" sz="4400" dirty="0" smtClean="0">
                <a:latin typeface="Bahnschrift" panose="020B0502040204020203" pitchFamily="34" charset="0"/>
              </a:rPr>
              <a:t>What are your favourite memories from this year?</a:t>
            </a:r>
          </a:p>
          <a:p>
            <a:pPr algn="ctr"/>
            <a:endParaRPr lang="en-GB" sz="4400" dirty="0" smtClean="0">
              <a:latin typeface="Bahnschrift" panose="020B0502040204020203" pitchFamily="34" charset="0"/>
            </a:endParaRPr>
          </a:p>
          <a:p>
            <a:pPr algn="ctr"/>
            <a:r>
              <a:rPr lang="en-GB" sz="4400" dirty="0" smtClean="0">
                <a:latin typeface="Bahnschrift" panose="020B0502040204020203" pitchFamily="34" charset="0"/>
              </a:rPr>
              <a:t>Next year will bring some changes.</a:t>
            </a:r>
          </a:p>
          <a:p>
            <a:pPr algn="ctr"/>
            <a:r>
              <a:rPr lang="en-GB" sz="4400" dirty="0" smtClean="0">
                <a:latin typeface="Bahnschrift" panose="020B0502040204020203" pitchFamily="34" charset="0"/>
              </a:rPr>
              <a:t>How are you feeling about next year?</a:t>
            </a:r>
          </a:p>
          <a:p>
            <a:pPr algn="ctr"/>
            <a:endParaRPr lang="en-GB" sz="4400" dirty="0" smtClean="0">
              <a:latin typeface="Bahnschrift" panose="020B0502040204020203" pitchFamily="34" charset="0"/>
            </a:endParaRPr>
          </a:p>
          <a:p>
            <a:pPr algn="ctr"/>
            <a:r>
              <a:rPr lang="en-GB" sz="4400" dirty="0" smtClean="0">
                <a:latin typeface="Bahnschrift" panose="020B0502040204020203" pitchFamily="34" charset="0"/>
              </a:rPr>
              <a:t>What are you looking forward to?</a:t>
            </a:r>
          </a:p>
          <a:p>
            <a:pPr algn="ctr"/>
            <a:endParaRPr lang="en-GB" sz="4400" dirty="0" smtClean="0">
              <a:latin typeface="Bahnschrift" panose="020B0502040204020203" pitchFamily="34" charset="0"/>
            </a:endParaRPr>
          </a:p>
          <a:p>
            <a:pPr algn="ctr"/>
            <a:r>
              <a:rPr lang="en-GB" sz="4400" dirty="0" smtClean="0">
                <a:latin typeface="Bahnschrift" panose="020B0502040204020203" pitchFamily="34" charset="0"/>
              </a:rPr>
              <a:t>Is anything worrying you about next year?</a:t>
            </a:r>
          </a:p>
          <a:p>
            <a:pPr algn="ctr"/>
            <a:r>
              <a:rPr lang="en-GB" sz="4400" dirty="0" smtClean="0">
                <a:latin typeface="Bahnschrift" panose="020B0502040204020203" pitchFamily="34" charset="0"/>
              </a:rPr>
              <a:t>If you are worried, who could you talk to?</a:t>
            </a:r>
            <a:endParaRPr lang="en-GB" sz="1600" dirty="0">
              <a:latin typeface="Bahnschrift" panose="020B0502040204020203" pitchFamily="34" charset="0"/>
            </a:endParaRPr>
          </a:p>
        </p:txBody>
      </p:sp>
      <p:pic>
        <p:nvPicPr>
          <p:cNvPr id="13314" name="Picture 2" descr="Mr. Worry | Mr. Men Wiki | Fandom"/>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376" t="12816" r="12400" b="12406"/>
          <a:stretch/>
        </p:blipFill>
        <p:spPr bwMode="auto">
          <a:xfrm>
            <a:off x="10402390" y="3737333"/>
            <a:ext cx="1590960" cy="1590960"/>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14 Mr men and little miss ideas | mr men, mr men little miss, little miss"/>
          <p:cNvPicPr>
            <a:picLocks noChangeAspect="1" noChangeArrowheads="1"/>
          </p:cNvPicPr>
          <p:nvPr/>
        </p:nvPicPr>
        <p:blipFill rotWithShape="1">
          <a:blip r:embed="rId3">
            <a:extLst>
              <a:ext uri="{28A0092B-C50C-407E-A947-70E740481C1C}">
                <a14:useLocalDpi xmlns:a14="http://schemas.microsoft.com/office/drawing/2010/main" val="0"/>
              </a:ext>
            </a:extLst>
          </a:blip>
          <a:srcRect l="78582" t="30337" r="2007" b="11812"/>
          <a:stretch/>
        </p:blipFill>
        <p:spPr bwMode="auto">
          <a:xfrm>
            <a:off x="165463" y="3817506"/>
            <a:ext cx="1457962" cy="1510787"/>
          </a:xfrm>
          <a:prstGeom prst="rect">
            <a:avLst/>
          </a:prstGeom>
          <a:noFill/>
          <a:extLst>
            <a:ext uri="{909E8E84-426E-40DD-AFC4-6F175D3DCCD1}">
              <a14:hiddenFill xmlns:a14="http://schemas.microsoft.com/office/drawing/2010/main">
                <a:solidFill>
                  <a:srgbClr val="FFFFFF"/>
                </a:solidFill>
              </a14:hiddenFill>
            </a:ext>
          </a:extLst>
        </p:spPr>
      </p:pic>
      <p:pic>
        <p:nvPicPr>
          <p:cNvPr id="13320" name="Picture 8" descr="14 Mr men and little miss ideas | mr men, mr men little miss, little miss"/>
          <p:cNvPicPr>
            <a:picLocks noChangeAspect="1" noChangeArrowheads="1"/>
          </p:cNvPicPr>
          <p:nvPr/>
        </p:nvPicPr>
        <p:blipFill rotWithShape="1">
          <a:blip r:embed="rId3">
            <a:extLst>
              <a:ext uri="{28A0092B-C50C-407E-A947-70E740481C1C}">
                <a14:useLocalDpi xmlns:a14="http://schemas.microsoft.com/office/drawing/2010/main" val="0"/>
              </a:ext>
            </a:extLst>
          </a:blip>
          <a:srcRect l="3107" t="33322" r="78607" b="6400"/>
          <a:stretch/>
        </p:blipFill>
        <p:spPr bwMode="auto">
          <a:xfrm>
            <a:off x="10402390" y="945471"/>
            <a:ext cx="1543130" cy="1768663"/>
          </a:xfrm>
          <a:prstGeom prst="rect">
            <a:avLst/>
          </a:prstGeom>
          <a:noFill/>
          <a:extLst>
            <a:ext uri="{909E8E84-426E-40DD-AFC4-6F175D3DCCD1}">
              <a14:hiddenFill xmlns:a14="http://schemas.microsoft.com/office/drawing/2010/main">
                <a:solidFill>
                  <a:srgbClr val="FFFFFF"/>
                </a:solidFill>
              </a14:hiddenFill>
            </a:ext>
          </a:extLst>
        </p:spPr>
      </p:pic>
      <p:pic>
        <p:nvPicPr>
          <p:cNvPr id="13322" name="Picture 10" descr="14 Mr men and little miss ideas | mr men, mr men little miss, little miss"/>
          <p:cNvPicPr>
            <a:picLocks noChangeAspect="1" noChangeArrowheads="1"/>
          </p:cNvPicPr>
          <p:nvPr/>
        </p:nvPicPr>
        <p:blipFill rotWithShape="1">
          <a:blip r:embed="rId3">
            <a:extLst>
              <a:ext uri="{28A0092B-C50C-407E-A947-70E740481C1C}">
                <a14:useLocalDpi xmlns:a14="http://schemas.microsoft.com/office/drawing/2010/main" val="0"/>
              </a:ext>
            </a:extLst>
          </a:blip>
          <a:srcRect l="54661" t="24153" r="29163" b="9096"/>
          <a:stretch/>
        </p:blipFill>
        <p:spPr bwMode="auto">
          <a:xfrm>
            <a:off x="165463" y="711776"/>
            <a:ext cx="1395582" cy="20023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927316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57200" y="194215"/>
            <a:ext cx="11338560" cy="433859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p:txBody>
      </p:sp>
      <p:sp>
        <p:nvSpPr>
          <p:cNvPr id="4" name="Rectangle 3"/>
          <p:cNvSpPr/>
          <p:nvPr/>
        </p:nvSpPr>
        <p:spPr>
          <a:xfrm>
            <a:off x="232721" y="43542"/>
            <a:ext cx="11845574" cy="6186309"/>
          </a:xfrm>
          <a:prstGeom prst="rect">
            <a:avLst/>
          </a:prstGeom>
        </p:spPr>
        <p:txBody>
          <a:bodyPr wrap="square">
            <a:spAutoFit/>
          </a:bodyPr>
          <a:lstStyle/>
          <a:p>
            <a:pPr algn="ctr"/>
            <a:r>
              <a:rPr lang="en-GB" sz="4400" dirty="0" smtClean="0">
                <a:latin typeface="Bahnschrift" panose="020B0502040204020203" pitchFamily="34" charset="0"/>
              </a:rPr>
              <a:t>When you move on to a new stage in life, how do you want to be remembered? </a:t>
            </a:r>
          </a:p>
          <a:p>
            <a:pPr algn="ctr"/>
            <a:endParaRPr lang="en-GB" sz="4400" dirty="0">
              <a:latin typeface="Bahnschrift" panose="020B0502040204020203" pitchFamily="34" charset="0"/>
            </a:endParaRPr>
          </a:p>
          <a:p>
            <a:pPr algn="ctr"/>
            <a:r>
              <a:rPr lang="en-GB" sz="4400" dirty="0" smtClean="0">
                <a:latin typeface="Bahnschrift" panose="020B0502040204020203" pitchFamily="34" charset="0"/>
              </a:rPr>
              <a:t>You have a whole year to make a reputation for yourself. What sort of reputation do you think you have earned this year?</a:t>
            </a:r>
            <a:br>
              <a:rPr lang="en-GB" sz="4400" dirty="0" smtClean="0">
                <a:latin typeface="Bahnschrift" panose="020B0502040204020203" pitchFamily="34" charset="0"/>
              </a:rPr>
            </a:br>
            <a:r>
              <a:rPr lang="en-GB" sz="4400" dirty="0" smtClean="0">
                <a:latin typeface="Bahnschrift" panose="020B0502040204020203" pitchFamily="34" charset="0"/>
              </a:rPr>
              <a:t/>
            </a:r>
            <a:br>
              <a:rPr lang="en-GB" sz="4400" dirty="0" smtClean="0">
                <a:latin typeface="Bahnschrift" panose="020B0502040204020203" pitchFamily="34" charset="0"/>
              </a:rPr>
            </a:br>
            <a:r>
              <a:rPr lang="en-GB" sz="4400" dirty="0" smtClean="0">
                <a:latin typeface="Bahnschrift" panose="020B0502040204020203" pitchFamily="34" charset="0"/>
              </a:rPr>
              <a:t>Is there anything you might do differently next year to improve your reputation?</a:t>
            </a:r>
            <a:endParaRPr lang="en-GB" sz="1600" dirty="0">
              <a:latin typeface="Bahnschrift" panose="020B0502040204020203" pitchFamily="34" charset="0"/>
            </a:endParaRPr>
          </a:p>
        </p:txBody>
      </p:sp>
      <p:pic>
        <p:nvPicPr>
          <p:cNvPr id="15362" name="Picture 2" descr="3D man near red question mark - Kur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53743" y="3449821"/>
            <a:ext cx="1142017" cy="1500936"/>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question mark character - ECHA Microbiolog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1157480">
            <a:off x="306262" y="3523362"/>
            <a:ext cx="1224703" cy="12247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192897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57200" y="194215"/>
            <a:ext cx="11338560" cy="433859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p:txBody>
      </p:sp>
      <p:sp>
        <p:nvSpPr>
          <p:cNvPr id="4" name="Rectangle 3"/>
          <p:cNvSpPr/>
          <p:nvPr/>
        </p:nvSpPr>
        <p:spPr>
          <a:xfrm>
            <a:off x="6335486" y="-1728"/>
            <a:ext cx="5723942" cy="2123658"/>
          </a:xfrm>
          <a:prstGeom prst="rect">
            <a:avLst/>
          </a:prstGeom>
        </p:spPr>
        <p:txBody>
          <a:bodyPr wrap="square">
            <a:spAutoFit/>
          </a:bodyPr>
          <a:lstStyle/>
          <a:p>
            <a:r>
              <a:rPr lang="en-GB" sz="4400" dirty="0" smtClean="0">
                <a:latin typeface="Bahnschrift" panose="020B0502040204020203" pitchFamily="34" charset="0"/>
              </a:rPr>
              <a:t>A KS2 </a:t>
            </a:r>
            <a:r>
              <a:rPr lang="en-GB" sz="4400" dirty="0" smtClean="0">
                <a:latin typeface="Bahnschrift" panose="020B0502040204020203" pitchFamily="34" charset="0"/>
                <a:hlinkClick r:id="rId2"/>
              </a:rPr>
              <a:t>story</a:t>
            </a:r>
            <a:r>
              <a:rPr lang="en-GB" sz="4400" dirty="0" smtClean="0">
                <a:latin typeface="Bahnschrift" panose="020B0502040204020203" pitchFamily="34" charset="0"/>
              </a:rPr>
              <a:t> about the first day somewhere new.</a:t>
            </a:r>
            <a:endParaRPr lang="en-GB" sz="1600" dirty="0">
              <a:latin typeface="Bahnschrift" panose="020B0502040204020203" pitchFamily="34" charset="0"/>
            </a:endParaRPr>
          </a:p>
        </p:txBody>
      </p:sp>
      <p:pic>
        <p:nvPicPr>
          <p:cNvPr id="14338" name="Picture 2" descr="Day You Begin, The : Woodson, Jacqueline: Amazon.co.uk: Book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71375" y="2241813"/>
            <a:ext cx="3852164" cy="447641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93532" y="0"/>
            <a:ext cx="5723942" cy="2800767"/>
          </a:xfrm>
          <a:prstGeom prst="rect">
            <a:avLst/>
          </a:prstGeom>
        </p:spPr>
        <p:txBody>
          <a:bodyPr wrap="square">
            <a:spAutoFit/>
          </a:bodyPr>
          <a:lstStyle/>
          <a:p>
            <a:r>
              <a:rPr lang="en-GB" sz="4400" dirty="0" smtClean="0">
                <a:latin typeface="Bahnschrift" panose="020B0502040204020203" pitchFamily="34" charset="0"/>
              </a:rPr>
              <a:t>A </a:t>
            </a:r>
            <a:r>
              <a:rPr lang="en-GB" sz="4400" dirty="0" smtClean="0">
                <a:latin typeface="Bahnschrift" panose="020B0502040204020203" pitchFamily="34" charset="0"/>
                <a:hlinkClick r:id="rId4"/>
              </a:rPr>
              <a:t>story</a:t>
            </a:r>
            <a:r>
              <a:rPr lang="en-GB" sz="4400" dirty="0" smtClean="0">
                <a:latin typeface="Bahnschrift" panose="020B0502040204020203" pitchFamily="34" charset="0"/>
              </a:rPr>
              <a:t> about a boy with lots of excuses about not returning to school.</a:t>
            </a:r>
            <a:endParaRPr lang="en-GB" sz="1600" dirty="0">
              <a:latin typeface="Bahnschrift" panose="020B0502040204020203" pitchFamily="34" charset="0"/>
            </a:endParaRPr>
          </a:p>
        </p:txBody>
      </p:sp>
      <p:pic>
        <p:nvPicPr>
          <p:cNvPr id="14340" name="Picture 4" descr="Dear Teacher by Amy Husban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3153" y="2800767"/>
            <a:ext cx="3880848" cy="39174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752895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1830</TotalTime>
  <Words>849</Words>
  <Application>Microsoft Office PowerPoint</Application>
  <PresentationFormat>Widescreen</PresentationFormat>
  <Paragraphs>123</Paragraphs>
  <Slides>25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Bahnschrift</vt:lpstr>
      <vt:lpstr>Calibri</vt:lpstr>
      <vt:lpstr>Calibri Light</vt:lpstr>
      <vt:lpstr>Office Theme</vt:lpstr>
      <vt:lpstr>Classroom Collective Worship</vt:lpstr>
      <vt:lpstr>The Queen</vt:lpstr>
      <vt:lpstr>PowerPoint Presentation</vt:lpstr>
      <vt:lpstr>PowerPoint Presentation</vt:lpstr>
      <vt:lpstr>PowerPoint Presentation</vt:lpstr>
      <vt:lpstr>Eating Healthily</vt:lpstr>
      <vt:lpstr>PowerPoint Presentation</vt:lpstr>
      <vt:lpstr>PowerPoint Presentation</vt:lpstr>
      <vt:lpstr>PowerPoint Presentation</vt:lpstr>
      <vt:lpstr>What is a Refugee?</vt:lpstr>
      <vt:lpstr>PowerPoint Presentation</vt:lpstr>
      <vt:lpstr>PowerPoint Presentation</vt:lpstr>
      <vt:lpstr>PowerPoint Presentation</vt:lpstr>
      <vt:lpstr>Changing Your Mindset</vt:lpstr>
      <vt:lpstr>PowerPoint Presentation</vt:lpstr>
      <vt:lpstr>PowerPoint Presentation</vt:lpstr>
      <vt:lpstr>PowerPoint Presentation</vt:lpstr>
      <vt:lpstr>Helping Others</vt:lpstr>
      <vt:lpstr>PowerPoint Presentation</vt:lpstr>
      <vt:lpstr>PowerPoint Presentation</vt:lpstr>
      <vt:lpstr>PowerPoint Presentation</vt:lpstr>
      <vt:lpstr>Changes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Collective Worship</dc:title>
  <dc:creator>Windows User</dc:creator>
  <cp:lastModifiedBy>Windows User</cp:lastModifiedBy>
  <cp:revision>147</cp:revision>
  <dcterms:created xsi:type="dcterms:W3CDTF">2021-09-01T09:02:18Z</dcterms:created>
  <dcterms:modified xsi:type="dcterms:W3CDTF">2022-05-31T16:31:37Z</dcterms:modified>
</cp:coreProperties>
</file>