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89" r:id="rId6"/>
    <p:sldId id="261" r:id="rId7"/>
    <p:sldId id="263" r:id="rId8"/>
    <p:sldId id="264" r:id="rId9"/>
    <p:sldId id="262" r:id="rId10"/>
    <p:sldId id="265" r:id="rId11"/>
    <p:sldId id="267" r:id="rId12"/>
    <p:sldId id="288" r:id="rId13"/>
    <p:sldId id="268" r:id="rId14"/>
    <p:sldId id="269" r:id="rId15"/>
    <p:sldId id="271" r:id="rId16"/>
    <p:sldId id="270" r:id="rId17"/>
    <p:sldId id="272" r:id="rId18"/>
    <p:sldId id="273" r:id="rId19"/>
    <p:sldId id="275" r:id="rId20"/>
    <p:sldId id="276" r:id="rId21"/>
    <p:sldId id="27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00" autoAdjust="0"/>
    <p:restoredTop sz="94660"/>
  </p:normalViewPr>
  <p:slideViewPr>
    <p:cSldViewPr snapToGrid="0">
      <p:cViewPr varScale="1">
        <p:scale>
          <a:sx n="73" d="100"/>
          <a:sy n="73" d="100"/>
        </p:scale>
        <p:origin x="51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223612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914444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DB58F8-D35E-4621-9411-76BB283C4E26}"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851236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DB58F8-D35E-4621-9411-76BB283C4E26}" type="datetimeFigureOut">
              <a:rPr lang="en-GB" smtClean="0"/>
              <a:t>19/04/2022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606773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DB58F8-D35E-4621-9411-76BB283C4E26}" type="datetimeFigureOut">
              <a:rPr lang="en-GB" smtClean="0"/>
              <a:t>19/04/2022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099843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DB58F8-D35E-4621-9411-76BB283C4E26}" type="datetimeFigureOut">
              <a:rPr lang="en-GB" smtClean="0"/>
              <a:t>19/04/2022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4032291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DB58F8-D35E-4621-9411-76BB283C4E26}" type="datetimeFigureOut">
              <a:rPr lang="en-GB" smtClean="0"/>
              <a:t>19/04/2022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310600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DB58F8-D35E-4621-9411-76BB283C4E26}" type="datetimeFigureOut">
              <a:rPr lang="en-GB" smtClean="0"/>
              <a:t>19/04/2022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2425558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DB58F8-D35E-4621-9411-76BB283C4E26}" type="datetimeFigureOut">
              <a:rPr lang="en-GB" smtClean="0"/>
              <a:t>19/04/2022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2603461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618010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522348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DB58F8-D35E-4621-9411-76BB283C4E26}" type="datetimeFigureOut">
              <a:rPr lang="en-GB" smtClean="0"/>
              <a:t>19/04/2022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CD6DD-4E9E-4745-9ED2-74D74C2A28C7}" type="slidenum">
              <a:rPr lang="en-GB" smtClean="0"/>
              <a:t>‹#›</a:t>
            </a:fld>
            <a:endParaRPr lang="en-GB"/>
          </a:p>
        </p:txBody>
      </p:sp>
    </p:spTree>
    <p:extLst>
      <p:ext uri="{BB962C8B-B14F-4D97-AF65-F5344CB8AC3E}">
        <p14:creationId xmlns:p14="http://schemas.microsoft.com/office/powerpoint/2010/main" val="3675798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v7OHfpIRfU" TargetMode="External"/><Relationship Id="rId2" Type="http://schemas.openxmlformats.org/officeDocument/2006/relationships/hyperlink" Target="https://www.youtube.com/watch?v=TJxn0ZcpN2c"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hyperlink" Target="https://www.amnh.org/explore/ology/earth/ask-a-scientist-about-our-environment/how-can-kids-help-prevent-global-warming" TargetMode="External"/><Relationship Id="rId2" Type="http://schemas.openxmlformats.org/officeDocument/2006/relationships/hyperlink" Target="https://kids.nationalgeographic.com/nature/save-the-earth/article/13-ways-to-save-the-earth-from-climate-change" TargetMode="External"/><Relationship Id="rId1" Type="http://schemas.openxmlformats.org/officeDocument/2006/relationships/slideLayout" Target="../slideLayouts/slideLayout7.xml"/><Relationship Id="rId4" Type="http://schemas.openxmlformats.org/officeDocument/2006/relationships/hyperlink" Target="https://www.devonlive.com/news/devon-news/50-ways-you-can-reduce-3764288" TargetMode="External"/></Relationships>
</file>

<file path=ppt/slides/_rels/slide5.xml.rels><?xml version="1.0" encoding="UTF-8" standalone="yes"?>
<Relationships xmlns="http://schemas.openxmlformats.org/package/2006/relationships"><Relationship Id="rId2" Type="http://schemas.openxmlformats.org/officeDocument/2006/relationships/hyperlink" Target="https://climatekids.nasa.gov/trivia/"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bbc.co.uk/bitesize/topics/zpdtsbk/articles/zjc2bdm#:~:text=During%20the%20month%20of%20Ramadan,revealed%20to%20the%20Prophet%20Muhammad."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youtube.com/watch?v=_0EWsn83TGk"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3Qy3uUplvVo" TargetMode="External"/><Relationship Id="rId2" Type="http://schemas.openxmlformats.org/officeDocument/2006/relationships/hyperlink" Target="https://www.twinkl.co.uk/resource/ramadan-mindfulness-colouring-pages-au-t2-t-10000683" TargetMode="Externa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youtube.com/watch?v=23NTbIoif3I"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ihwcw_ofuME" TargetMode="External"/><Relationship Id="rId7" Type="http://schemas.openxmlformats.org/officeDocument/2006/relationships/image" Target="../media/image22.jpeg"/><Relationship Id="rId2" Type="http://schemas.openxmlformats.org/officeDocument/2006/relationships/hyperlink" Target="https://www.youtube.com/watch?v=IIbBI-BT9c4" TargetMode="External"/><Relationship Id="rId1" Type="http://schemas.openxmlformats.org/officeDocument/2006/relationships/slideLayout" Target="../slideLayouts/slideLayout7.xml"/><Relationship Id="rId6" Type="http://schemas.openxmlformats.org/officeDocument/2006/relationships/hyperlink" Target="https://www.youtube.com/watch?v=RiMb2Bw4Ae8" TargetMode="External"/><Relationship Id="rId5" Type="http://schemas.openxmlformats.org/officeDocument/2006/relationships/hyperlink" Target="https://www.youtube.com/watch?v=BAt58vJLBsQ" TargetMode="External"/><Relationship Id="rId4" Type="http://schemas.openxmlformats.org/officeDocument/2006/relationships/hyperlink" Target="https://www.youtube.com/watch?v=30VMIEmA114"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acnMGQEBoVg" TargetMode="External"/><Relationship Id="rId2" Type="http://schemas.openxmlformats.org/officeDocument/2006/relationships/hyperlink" Target="https://biblia.com/bible/esv/1-corinthians/12#footnote37"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31" y="-405991"/>
            <a:ext cx="12697097" cy="2387600"/>
          </a:xfrm>
        </p:spPr>
        <p:txBody>
          <a:bodyPr>
            <a:normAutofit/>
          </a:bodyPr>
          <a:lstStyle/>
          <a:p>
            <a:r>
              <a:rPr lang="en-GB" dirty="0">
                <a:solidFill>
                  <a:srgbClr val="002060"/>
                </a:solidFill>
                <a:latin typeface="Bahnschrift" panose="020B0502040204020203" pitchFamily="34" charset="0"/>
              </a:rPr>
              <a:t>Classroom Collective Worship</a:t>
            </a:r>
          </a:p>
        </p:txBody>
      </p:sp>
      <p:sp>
        <p:nvSpPr>
          <p:cNvPr id="3" name="Subtitle 2"/>
          <p:cNvSpPr>
            <a:spLocks noGrp="1"/>
          </p:cNvSpPr>
          <p:nvPr>
            <p:ph type="subTitle" idx="1"/>
          </p:nvPr>
        </p:nvSpPr>
        <p:spPr>
          <a:xfrm>
            <a:off x="1524000" y="2426384"/>
            <a:ext cx="9144000" cy="1655762"/>
          </a:xfrm>
        </p:spPr>
        <p:txBody>
          <a:bodyPr>
            <a:normAutofit/>
          </a:bodyPr>
          <a:lstStyle/>
          <a:p>
            <a:r>
              <a:rPr lang="en-GB" sz="3200" dirty="0" smtClean="0">
                <a:latin typeface="Bahnschrift" panose="020B0502040204020203" pitchFamily="34" charset="0"/>
              </a:rPr>
              <a:t>Summer 1 </a:t>
            </a:r>
            <a:r>
              <a:rPr lang="en-GB" sz="3200" dirty="0">
                <a:latin typeface="Bahnschrift" panose="020B0502040204020203" pitchFamily="34" charset="0"/>
              </a:rPr>
              <a:t>- </a:t>
            </a:r>
            <a:r>
              <a:rPr lang="en-GB" sz="3200" dirty="0" smtClean="0">
                <a:latin typeface="Bahnschrift" panose="020B0502040204020203" pitchFamily="34" charset="0"/>
              </a:rPr>
              <a:t>2022</a:t>
            </a:r>
            <a:endParaRPr lang="en-GB" sz="3200" dirty="0">
              <a:latin typeface="Bahnschrift" panose="020B0502040204020203"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54663" y="3337334"/>
            <a:ext cx="1986420" cy="199861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8721" y="3337335"/>
            <a:ext cx="1986420" cy="199861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0964" y="3337335"/>
            <a:ext cx="1986420" cy="199861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208" y="3337336"/>
            <a:ext cx="1986420" cy="1998617"/>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40105" y="3337334"/>
            <a:ext cx="1986420" cy="1998617"/>
          </a:xfrm>
          <a:prstGeom prst="rect">
            <a:avLst/>
          </a:prstGeom>
        </p:spPr>
      </p:pic>
      <p:sp>
        <p:nvSpPr>
          <p:cNvPr id="9" name="TextBox 8"/>
          <p:cNvSpPr txBox="1"/>
          <p:nvPr/>
        </p:nvSpPr>
        <p:spPr>
          <a:xfrm>
            <a:off x="473208" y="5551714"/>
            <a:ext cx="11253317" cy="369332"/>
          </a:xfrm>
          <a:prstGeom prst="rect">
            <a:avLst/>
          </a:prstGeom>
          <a:noFill/>
        </p:spPr>
        <p:txBody>
          <a:bodyPr wrap="square" rtlCol="0">
            <a:spAutoFit/>
          </a:bodyPr>
          <a:lstStyle/>
          <a:p>
            <a:r>
              <a:rPr lang="en-GB" dirty="0">
                <a:latin typeface="Bahnschrift" panose="020B0502040204020203" pitchFamily="34" charset="0"/>
              </a:rPr>
              <a:t>      your self                    your learning                  your future                your community               your world</a:t>
            </a:r>
          </a:p>
        </p:txBody>
      </p:sp>
    </p:spTree>
    <p:extLst>
      <p:ext uri="{BB962C8B-B14F-4D97-AF65-F5344CB8AC3E}">
        <p14:creationId xmlns:p14="http://schemas.microsoft.com/office/powerpoint/2010/main" val="13582313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20786"/>
            <a:ext cx="9144000" cy="2387600"/>
          </a:xfrm>
        </p:spPr>
        <p:txBody>
          <a:bodyPr>
            <a:normAutofit/>
          </a:bodyPr>
          <a:lstStyle/>
          <a:p>
            <a:r>
              <a:rPr lang="en-GB" sz="8000" dirty="0" smtClean="0">
                <a:latin typeface="Bahnschrift" panose="020B0502040204020203" pitchFamily="34" charset="0"/>
              </a:rPr>
              <a:t>Earth Day</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1: </a:t>
            </a:r>
            <a:r>
              <a:rPr lang="en-GB" dirty="0" smtClean="0">
                <a:latin typeface="Bahnschrift" panose="020B0502040204020203" pitchFamily="34" charset="0"/>
              </a:rPr>
              <a:t>25</a:t>
            </a:r>
            <a:r>
              <a:rPr lang="en-GB" baseline="30000" dirty="0" smtClean="0">
                <a:latin typeface="Bahnschrift" panose="020B0502040204020203" pitchFamily="34" charset="0"/>
              </a:rPr>
              <a:t>th</a:t>
            </a:r>
            <a:r>
              <a:rPr lang="en-GB" dirty="0" smtClean="0">
                <a:latin typeface="Bahnschrift" panose="020B0502040204020203" pitchFamily="34" charset="0"/>
              </a:rPr>
              <a:t> April</a:t>
            </a:r>
            <a:endParaRPr lang="en-GB" dirty="0">
              <a:latin typeface="Bahnschrift" panose="020B0502040204020203" pitchFamily="34" charset="0"/>
            </a:endParaRPr>
          </a:p>
        </p:txBody>
      </p:sp>
      <p:pic>
        <p:nvPicPr>
          <p:cNvPr id="5" name="Picture 4">
            <a:extLst>
              <a:ext uri="{FF2B5EF4-FFF2-40B4-BE49-F238E27FC236}">
                <a16:creationId xmlns:a16="http://schemas.microsoft.com/office/drawing/2014/main" id="{42786943-5C7F-C549-8AFC-27187469C7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9014" y="3489289"/>
            <a:ext cx="2693972" cy="2710513"/>
          </a:xfrm>
          <a:prstGeom prst="rect">
            <a:avLst/>
          </a:prstGeom>
        </p:spPr>
      </p:pic>
    </p:spTree>
    <p:extLst>
      <p:ext uri="{BB962C8B-B14F-4D97-AF65-F5344CB8AC3E}">
        <p14:creationId xmlns:p14="http://schemas.microsoft.com/office/powerpoint/2010/main" val="27281734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07816" y="281355"/>
            <a:ext cx="6432619" cy="6315388"/>
          </a:xfrm>
          <a:prstGeom prst="rect">
            <a:avLst/>
          </a:prstGeom>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Bahnschrift" panose="020B0502040204020203" pitchFamily="34" charset="0"/>
              </a:rPr>
              <a:t>Last Friday was Earth Day! This week, we’re goin</a:t>
            </a:r>
            <a:r>
              <a:rPr lang="en-GB" dirty="0" smtClean="0">
                <a:latin typeface="Bahnschrift" panose="020B0502040204020203" pitchFamily="34" charset="0"/>
              </a:rPr>
              <a:t>g to learn about climate change and what we can do to fight it.</a:t>
            </a:r>
          </a:p>
          <a:p>
            <a:endParaRPr lang="en-GB" dirty="0">
              <a:latin typeface="Bahnschrift" panose="020B0502040204020203" pitchFamily="34" charset="0"/>
            </a:endParaRPr>
          </a:p>
          <a:p>
            <a:r>
              <a:rPr lang="en-GB" dirty="0" smtClean="0">
                <a:latin typeface="Bahnschrift" panose="020B0502040204020203" pitchFamily="34" charset="0"/>
              </a:rPr>
              <a:t>Here is an </a:t>
            </a:r>
            <a:r>
              <a:rPr lang="en-GB" dirty="0" smtClean="0">
                <a:latin typeface="Bahnschrift" panose="020B0502040204020203" pitchFamily="34" charset="0"/>
                <a:hlinkClick r:id="rId2"/>
              </a:rPr>
              <a:t>introduction</a:t>
            </a:r>
            <a:r>
              <a:rPr lang="en-GB" dirty="0" smtClean="0">
                <a:latin typeface="Bahnschrift" panose="020B0502040204020203" pitchFamily="34" charset="0"/>
              </a:rPr>
              <a:t> to what climate change is.</a:t>
            </a:r>
          </a:p>
          <a:p>
            <a:endParaRPr lang="en-GB" dirty="0">
              <a:latin typeface="Bahnschrift" panose="020B0502040204020203" pitchFamily="34" charset="0"/>
            </a:endParaRPr>
          </a:p>
          <a:p>
            <a:r>
              <a:rPr lang="en-GB" dirty="0" smtClean="0">
                <a:latin typeface="Bahnschrift" panose="020B0502040204020203" pitchFamily="34" charset="0"/>
              </a:rPr>
              <a:t>If you have some more time, watch </a:t>
            </a:r>
            <a:r>
              <a:rPr lang="en-GB" dirty="0" smtClean="0">
                <a:latin typeface="Bahnschrift" panose="020B0502040204020203" pitchFamily="34" charset="0"/>
                <a:hlinkClick r:id="rId3"/>
              </a:rPr>
              <a:t>this one</a:t>
            </a:r>
            <a:r>
              <a:rPr lang="en-GB" dirty="0" smtClean="0">
                <a:latin typeface="Bahnschrift" panose="020B0502040204020203" pitchFamily="34" charset="0"/>
              </a:rPr>
              <a:t>.</a:t>
            </a:r>
            <a:endParaRPr lang="en-GB" dirty="0" smtClean="0">
              <a:latin typeface="Bahnschrift" panose="020B0502040204020203" pitchFamily="34" charset="0"/>
            </a:endParaRPr>
          </a:p>
        </p:txBody>
      </p:sp>
      <p:pic>
        <p:nvPicPr>
          <p:cNvPr id="1026" name="Picture 2" descr="Earth Week: April 18-22, 2022 - Sustainability Departmen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0015" y="1641663"/>
            <a:ext cx="5653939" cy="3743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31804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22366" y="151523"/>
            <a:ext cx="11338560" cy="170340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p:txBody>
      </p:sp>
      <p:sp>
        <p:nvSpPr>
          <p:cNvPr id="4" name="Rectangle 3"/>
          <p:cNvSpPr/>
          <p:nvPr/>
        </p:nvSpPr>
        <p:spPr>
          <a:xfrm>
            <a:off x="87084" y="151522"/>
            <a:ext cx="11673842" cy="1446550"/>
          </a:xfrm>
          <a:prstGeom prst="rect">
            <a:avLst/>
          </a:prstGeom>
        </p:spPr>
        <p:txBody>
          <a:bodyPr wrap="square">
            <a:spAutoFit/>
          </a:bodyPr>
          <a:lstStyle/>
          <a:p>
            <a:pPr algn="r"/>
            <a:r>
              <a:rPr lang="en-GB" sz="4400" dirty="0" smtClean="0">
                <a:latin typeface="Bahnschrift" panose="020B0502040204020203" pitchFamily="34" charset="0"/>
              </a:rPr>
              <a:t>“</a:t>
            </a:r>
            <a:r>
              <a:rPr lang="en-GB" sz="4400" dirty="0" smtClean="0">
                <a:latin typeface="Bahnschrift" panose="020B0502040204020203" pitchFamily="34" charset="0"/>
              </a:rPr>
              <a:t>You’re never too small to make a difference.” Greta Thunberg</a:t>
            </a:r>
          </a:p>
        </p:txBody>
      </p:sp>
      <p:sp>
        <p:nvSpPr>
          <p:cNvPr id="2" name="Rectangle 1"/>
          <p:cNvSpPr/>
          <p:nvPr/>
        </p:nvSpPr>
        <p:spPr>
          <a:xfrm>
            <a:off x="257413" y="1724816"/>
            <a:ext cx="11934587" cy="4832092"/>
          </a:xfrm>
          <a:prstGeom prst="rect">
            <a:avLst/>
          </a:prstGeom>
        </p:spPr>
        <p:txBody>
          <a:bodyPr wrap="square">
            <a:spAutoFit/>
          </a:bodyPr>
          <a:lstStyle/>
          <a:p>
            <a:pPr algn="ctr"/>
            <a:r>
              <a:rPr lang="en-GB" sz="4400" dirty="0" smtClean="0">
                <a:latin typeface="Bahnschrift" panose="020B0502040204020203" pitchFamily="34" charset="0"/>
              </a:rPr>
              <a:t>What can </a:t>
            </a:r>
            <a:r>
              <a:rPr lang="en-GB" sz="4400" dirty="0" smtClean="0">
                <a:solidFill>
                  <a:srgbClr val="FF0000"/>
                </a:solidFill>
                <a:latin typeface="Bahnschrift" panose="020B0502040204020203" pitchFamily="34" charset="0"/>
              </a:rPr>
              <a:t>YOU</a:t>
            </a:r>
            <a:r>
              <a:rPr lang="en-GB" sz="4400" dirty="0" smtClean="0">
                <a:latin typeface="Bahnschrift" panose="020B0502040204020203" pitchFamily="34" charset="0"/>
              </a:rPr>
              <a:t> do to help fight climate change?</a:t>
            </a:r>
          </a:p>
          <a:p>
            <a:pPr algn="ctr"/>
            <a:r>
              <a:rPr lang="en-GB" sz="4400" dirty="0" smtClean="0">
                <a:latin typeface="Bahnschrift" panose="020B0502040204020203" pitchFamily="34" charset="0"/>
              </a:rPr>
              <a:t>Make a class list of things </a:t>
            </a:r>
            <a:r>
              <a:rPr lang="en-GB" sz="4400" u="sng" dirty="0" smtClean="0">
                <a:latin typeface="Bahnschrift" panose="020B0502040204020203" pitchFamily="34" charset="0"/>
              </a:rPr>
              <a:t>kids</a:t>
            </a:r>
            <a:r>
              <a:rPr lang="en-GB" sz="4400" dirty="0" smtClean="0">
                <a:latin typeface="Bahnschrift" panose="020B0502040204020203" pitchFamily="34" charset="0"/>
              </a:rPr>
              <a:t> can do.</a:t>
            </a:r>
          </a:p>
          <a:p>
            <a:pPr algn="ctr"/>
            <a:r>
              <a:rPr lang="en-GB" sz="4400" dirty="0" smtClean="0">
                <a:latin typeface="Bahnschrift" panose="020B0502040204020203" pitchFamily="34" charset="0"/>
              </a:rPr>
              <a:t>Here are some websites that might give you some ideas:</a:t>
            </a:r>
          </a:p>
          <a:p>
            <a:pPr algn="ctr"/>
            <a:r>
              <a:rPr lang="en-GB" sz="4400" dirty="0" smtClean="0">
                <a:latin typeface="Bahnschrift" panose="020B0502040204020203" pitchFamily="34" charset="0"/>
                <a:hlinkClick r:id="rId2"/>
              </a:rPr>
              <a:t>Kids National Geographic</a:t>
            </a:r>
            <a:endParaRPr lang="en-GB" sz="4400" dirty="0" smtClean="0">
              <a:latin typeface="Bahnschrift" panose="020B0502040204020203" pitchFamily="34" charset="0"/>
            </a:endParaRPr>
          </a:p>
          <a:p>
            <a:pPr algn="ctr"/>
            <a:r>
              <a:rPr lang="en-GB" sz="4400" dirty="0" smtClean="0">
                <a:latin typeface="Bahnschrift" panose="020B0502040204020203" pitchFamily="34" charset="0"/>
                <a:hlinkClick r:id="rId3"/>
              </a:rPr>
              <a:t>American </a:t>
            </a:r>
            <a:r>
              <a:rPr lang="en-GB" sz="4400" dirty="0">
                <a:latin typeface="Bahnschrift" panose="020B0502040204020203" pitchFamily="34" charset="0"/>
                <a:hlinkClick r:id="rId3"/>
              </a:rPr>
              <a:t>Museum of Natural </a:t>
            </a:r>
            <a:r>
              <a:rPr lang="en-GB" sz="4400" dirty="0" smtClean="0">
                <a:latin typeface="Bahnschrift" panose="020B0502040204020203" pitchFamily="34" charset="0"/>
                <a:hlinkClick r:id="rId3"/>
              </a:rPr>
              <a:t>History</a:t>
            </a:r>
            <a:endParaRPr lang="en-GB" sz="4400" dirty="0" smtClean="0"/>
          </a:p>
          <a:p>
            <a:pPr algn="ctr"/>
            <a:r>
              <a:rPr lang="en-GB" sz="4400" dirty="0" smtClean="0">
                <a:latin typeface="Bahnschrift" panose="020B0502040204020203" pitchFamily="34" charset="0"/>
                <a:hlinkClick r:id="rId4"/>
              </a:rPr>
              <a:t>Devon Live – 50 Ways</a:t>
            </a:r>
            <a:endParaRPr lang="en-GB" sz="4400" dirty="0" smtClean="0">
              <a:latin typeface="Bahnschrift" panose="020B0502040204020203" pitchFamily="34" charset="0"/>
            </a:endParaRPr>
          </a:p>
        </p:txBody>
      </p:sp>
    </p:spTree>
    <p:extLst>
      <p:ext uri="{BB962C8B-B14F-4D97-AF65-F5344CB8AC3E}">
        <p14:creationId xmlns:p14="http://schemas.microsoft.com/office/powerpoint/2010/main" val="9466985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22366" y="151522"/>
            <a:ext cx="11338560" cy="661153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p:txBody>
      </p:sp>
      <p:sp>
        <p:nvSpPr>
          <p:cNvPr id="4" name="Rectangle 3"/>
          <p:cNvSpPr/>
          <p:nvPr/>
        </p:nvSpPr>
        <p:spPr>
          <a:xfrm>
            <a:off x="156754" y="295214"/>
            <a:ext cx="12035246" cy="6063198"/>
          </a:xfrm>
          <a:prstGeom prst="rect">
            <a:avLst/>
          </a:prstGeom>
        </p:spPr>
        <p:txBody>
          <a:bodyPr wrap="square">
            <a:spAutoFit/>
          </a:bodyPr>
          <a:lstStyle/>
          <a:p>
            <a:r>
              <a:rPr lang="en-GB" sz="4400" dirty="0" smtClean="0">
                <a:latin typeface="Bahnschrift" panose="020B0502040204020203" pitchFamily="34" charset="0"/>
              </a:rPr>
              <a:t>Yesterday we learnt lots of things we can do  to help flight climate change.</a:t>
            </a:r>
          </a:p>
          <a:p>
            <a:endParaRPr lang="en-GB" dirty="0">
              <a:latin typeface="Bahnschrift" panose="020B0502040204020203" pitchFamily="34" charset="0"/>
            </a:endParaRPr>
          </a:p>
          <a:p>
            <a:r>
              <a:rPr lang="en-GB" sz="4400" dirty="0" smtClean="0">
                <a:latin typeface="Bahnschrift" panose="020B0502040204020203" pitchFamily="34" charset="0"/>
              </a:rPr>
              <a:t>One thing we can do is plant and care for trees. Last term, we planted lots of new trees at Ashgate in the KS1 field and the forest school area. We all need to work together to look after them. How can we do that?</a:t>
            </a:r>
            <a:endParaRPr lang="en-GB" sz="4400" dirty="0" smtClean="0">
              <a:latin typeface="Bahnschrift" panose="020B0502040204020203" pitchFamily="34" charset="0"/>
            </a:endParaRPr>
          </a:p>
          <a:p>
            <a:endParaRPr lang="en-GB" dirty="0">
              <a:latin typeface="Bahnschrift" panose="020B0502040204020203" pitchFamily="34" charset="0"/>
            </a:endParaRPr>
          </a:p>
          <a:p>
            <a:r>
              <a:rPr lang="en-GB" sz="4400" dirty="0" smtClean="0">
                <a:latin typeface="Bahnschrift" panose="020B0502040204020203" pitchFamily="34" charset="0"/>
              </a:rPr>
              <a:t>Play this </a:t>
            </a:r>
            <a:r>
              <a:rPr lang="en-GB" sz="4400" dirty="0" smtClean="0">
                <a:latin typeface="Bahnschrift" panose="020B0502040204020203" pitchFamily="34" charset="0"/>
                <a:hlinkClick r:id="rId2"/>
              </a:rPr>
              <a:t>quiz</a:t>
            </a:r>
            <a:r>
              <a:rPr lang="en-GB" sz="4400" dirty="0" smtClean="0">
                <a:latin typeface="Bahnschrift" panose="020B0502040204020203" pitchFamily="34" charset="0"/>
              </a:rPr>
              <a:t> all about climate change.</a:t>
            </a:r>
            <a:endParaRPr lang="en-GB" sz="4400" dirty="0">
              <a:latin typeface="Bahnschrift" panose="020B0502040204020203" pitchFamily="34" charset="0"/>
            </a:endParaRPr>
          </a:p>
        </p:txBody>
      </p:sp>
    </p:spTree>
    <p:extLst>
      <p:ext uri="{BB962C8B-B14F-4D97-AF65-F5344CB8AC3E}">
        <p14:creationId xmlns:p14="http://schemas.microsoft.com/office/powerpoint/2010/main" val="5505588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20786"/>
            <a:ext cx="9144000" cy="2387600"/>
          </a:xfrm>
        </p:spPr>
        <p:txBody>
          <a:bodyPr>
            <a:normAutofit/>
          </a:bodyPr>
          <a:lstStyle/>
          <a:p>
            <a:r>
              <a:rPr lang="en-GB" sz="8000" dirty="0" smtClean="0">
                <a:latin typeface="Bahnschrift" panose="020B0502040204020203" pitchFamily="34" charset="0"/>
              </a:rPr>
              <a:t>Ramadan</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2: </a:t>
            </a:r>
            <a:r>
              <a:rPr lang="en-GB" dirty="0" smtClean="0">
                <a:latin typeface="Bahnschrift" panose="020B0502040204020203" pitchFamily="34" charset="0"/>
              </a:rPr>
              <a:t>2</a:t>
            </a:r>
            <a:r>
              <a:rPr lang="en-GB" baseline="30000" dirty="0" smtClean="0">
                <a:latin typeface="Bahnschrift" panose="020B0502040204020203" pitchFamily="34" charset="0"/>
              </a:rPr>
              <a:t>nd</a:t>
            </a:r>
            <a:r>
              <a:rPr lang="en-GB" dirty="0" smtClean="0">
                <a:latin typeface="Bahnschrift" panose="020B0502040204020203" pitchFamily="34" charset="0"/>
              </a:rPr>
              <a:t> May</a:t>
            </a:r>
            <a:endParaRPr lang="en-GB" dirty="0">
              <a:latin typeface="Bahnschrift" panose="020B0502040204020203" pitchFamily="34" charset="0"/>
            </a:endParaRPr>
          </a:p>
        </p:txBody>
      </p:sp>
      <p:pic>
        <p:nvPicPr>
          <p:cNvPr id="6" name="Picture 5">
            <a:extLst>
              <a:ext uri="{FF2B5EF4-FFF2-40B4-BE49-F238E27FC236}">
                <a16:creationId xmlns:a16="http://schemas.microsoft.com/office/drawing/2014/main" id="{42786943-5C7F-C549-8AFC-27187469C7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3729474"/>
            <a:ext cx="2693972" cy="2710513"/>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80295" y="3729474"/>
            <a:ext cx="2693972" cy="2710513"/>
          </a:xfrm>
          <a:prstGeom prst="rect">
            <a:avLst/>
          </a:prstGeom>
        </p:spPr>
      </p:pic>
    </p:spTree>
    <p:extLst>
      <p:ext uri="{BB962C8B-B14F-4D97-AF65-F5344CB8AC3E}">
        <p14:creationId xmlns:p14="http://schemas.microsoft.com/office/powerpoint/2010/main" val="2784718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5472157" y="3187310"/>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3" name="Rectangle 2"/>
          <p:cNvSpPr/>
          <p:nvPr/>
        </p:nvSpPr>
        <p:spPr>
          <a:xfrm>
            <a:off x="229462" y="-14618"/>
            <a:ext cx="6857138" cy="6863417"/>
          </a:xfrm>
          <a:prstGeom prst="rect">
            <a:avLst/>
          </a:prstGeom>
        </p:spPr>
        <p:txBody>
          <a:bodyPr wrap="square">
            <a:spAutoFit/>
          </a:bodyPr>
          <a:lstStyle/>
          <a:p>
            <a:r>
              <a:rPr lang="en-GB" sz="4400" dirty="0" smtClean="0">
                <a:latin typeface="Bahnschrift" panose="020B0502040204020203" pitchFamily="34" charset="0"/>
              </a:rPr>
              <a:t>Sunday marked the end of the month of Ramadan.</a:t>
            </a:r>
          </a:p>
          <a:p>
            <a:r>
              <a:rPr lang="en-GB" sz="4400" dirty="0" smtClean="0">
                <a:latin typeface="Bahnschrift" panose="020B0502040204020203" pitchFamily="34" charset="0"/>
              </a:rPr>
              <a:t>Does anyone know what Ramadan is?</a:t>
            </a:r>
          </a:p>
          <a:p>
            <a:r>
              <a:rPr lang="en-GB" sz="4400" dirty="0" smtClean="0">
                <a:latin typeface="Bahnschrift" panose="020B0502040204020203" pitchFamily="34" charset="0"/>
              </a:rPr>
              <a:t>Who celebrates it?</a:t>
            </a:r>
          </a:p>
          <a:p>
            <a:r>
              <a:rPr lang="en-GB" sz="4400" dirty="0" smtClean="0">
                <a:latin typeface="Bahnschrift" panose="020B0502040204020203" pitchFamily="34" charset="0"/>
              </a:rPr>
              <a:t>What is the celebration about?</a:t>
            </a:r>
          </a:p>
          <a:p>
            <a:endParaRPr lang="en-GB" sz="4400" dirty="0">
              <a:latin typeface="Bahnschrift" panose="020B0502040204020203" pitchFamily="34" charset="0"/>
            </a:endParaRPr>
          </a:p>
          <a:p>
            <a:r>
              <a:rPr lang="en-GB" sz="4400" dirty="0" smtClean="0">
                <a:latin typeface="Bahnschrift" panose="020B0502040204020203" pitchFamily="34" charset="0"/>
              </a:rPr>
              <a:t>Watch </a:t>
            </a:r>
            <a:r>
              <a:rPr lang="en-GB" sz="4400" dirty="0" smtClean="0">
                <a:latin typeface="Bahnschrift" panose="020B0502040204020203" pitchFamily="34" charset="0"/>
                <a:hlinkClick r:id="rId2"/>
              </a:rPr>
              <a:t>this video </a:t>
            </a:r>
            <a:r>
              <a:rPr lang="en-GB" sz="4400" dirty="0" smtClean="0">
                <a:latin typeface="Bahnschrift" panose="020B0502040204020203" pitchFamily="34" charset="0"/>
              </a:rPr>
              <a:t>to learn more.</a:t>
            </a:r>
            <a:endParaRPr lang="en-GB" sz="4400" dirty="0" smtClean="0">
              <a:latin typeface="Bahnschrift" panose="020B0502040204020203" pitchFamily="34" charset="0"/>
            </a:endParaRPr>
          </a:p>
        </p:txBody>
      </p:sp>
      <p:pic>
        <p:nvPicPr>
          <p:cNvPr id="2050" name="Picture 2" descr="Ramadan 2022 full guide: Key dates, fasting guidance and teachings |  Express.co.u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8253" y="1869141"/>
            <a:ext cx="5506938" cy="3363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5893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AD7A96-6001-6F45-AF78-F42451C3F0B2}"/>
              </a:ext>
            </a:extLst>
          </p:cNvPr>
          <p:cNvSpPr txBox="1"/>
          <p:nvPr/>
        </p:nvSpPr>
        <p:spPr>
          <a:xfrm>
            <a:off x="648109" y="343461"/>
            <a:ext cx="10912519" cy="1446550"/>
          </a:xfrm>
          <a:prstGeom prst="rect">
            <a:avLst/>
          </a:prstGeom>
          <a:noFill/>
        </p:spPr>
        <p:txBody>
          <a:bodyPr wrap="square" rtlCol="0">
            <a:spAutoFit/>
          </a:bodyPr>
          <a:lstStyle/>
          <a:p>
            <a:r>
              <a:rPr lang="en-US" sz="4400" dirty="0" smtClean="0">
                <a:latin typeface="Bahnschrift" panose="020B0502040204020203" pitchFamily="34" charset="0"/>
              </a:rPr>
              <a:t>Watch this </a:t>
            </a:r>
            <a:r>
              <a:rPr lang="en-US" sz="4400" dirty="0" smtClean="0">
                <a:latin typeface="Bahnschrift" panose="020B0502040204020203" pitchFamily="34" charset="0"/>
                <a:hlinkClick r:id="rId2"/>
              </a:rPr>
              <a:t>story</a:t>
            </a:r>
            <a:r>
              <a:rPr lang="en-US" sz="4400" dirty="0" smtClean="0">
                <a:latin typeface="Bahnschrift" panose="020B0502040204020203" pitchFamily="34" charset="0"/>
              </a:rPr>
              <a:t> called My First Ramadan by Karen Katz.</a:t>
            </a:r>
            <a:endParaRPr lang="en-US" sz="4400" dirty="0">
              <a:latin typeface="Bahnschrift" panose="020B0502040204020203" pitchFamily="34" charset="0"/>
            </a:endParaRPr>
          </a:p>
        </p:txBody>
      </p:sp>
      <p:pic>
        <p:nvPicPr>
          <p:cNvPr id="3074" name="Picture 2" descr="My First Ramadan: Amazon.co.uk: Katz, Karen: 9780805078947: Boo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0980" y="1306285"/>
            <a:ext cx="4468677" cy="5232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9851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16115" y="266786"/>
            <a:ext cx="6206308" cy="649687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Bahnschrift" panose="020B0502040204020203" pitchFamily="34" charset="0"/>
              </a:rPr>
              <a:t>Have a go at some Ramadan mindfulness colouring today.</a:t>
            </a:r>
          </a:p>
          <a:p>
            <a:endParaRPr lang="en-GB" dirty="0">
              <a:latin typeface="Bahnschrift" panose="020B0502040204020203" pitchFamily="34" charset="0"/>
            </a:endParaRPr>
          </a:p>
          <a:p>
            <a:r>
              <a:rPr lang="en-GB" dirty="0" smtClean="0">
                <a:latin typeface="Bahnschrift" panose="020B0502040204020203" pitchFamily="34" charset="0"/>
                <a:hlinkClick r:id="rId2"/>
              </a:rPr>
              <a:t>Link</a:t>
            </a:r>
            <a:r>
              <a:rPr lang="en-GB" dirty="0" smtClean="0">
                <a:latin typeface="Bahnschrift" panose="020B0502040204020203" pitchFamily="34" charset="0"/>
              </a:rPr>
              <a:t> to print colouring sheets</a:t>
            </a:r>
          </a:p>
          <a:p>
            <a:endParaRPr lang="en-GB" dirty="0">
              <a:latin typeface="Bahnschrift" panose="020B0502040204020203" pitchFamily="34" charset="0"/>
            </a:endParaRPr>
          </a:p>
          <a:p>
            <a:r>
              <a:rPr lang="en-GB" dirty="0" smtClean="0">
                <a:latin typeface="Bahnschrift" panose="020B0502040204020203" pitchFamily="34" charset="0"/>
              </a:rPr>
              <a:t>While you colour, listen to some relaxin</a:t>
            </a:r>
            <a:r>
              <a:rPr lang="en-GB" dirty="0" smtClean="0">
                <a:latin typeface="Bahnschrift" panose="020B0502040204020203" pitchFamily="34" charset="0"/>
              </a:rPr>
              <a:t>g Islamic </a:t>
            </a:r>
            <a:r>
              <a:rPr lang="en-GB" dirty="0" smtClean="0">
                <a:latin typeface="Bahnschrift" panose="020B0502040204020203" pitchFamily="34" charset="0"/>
                <a:hlinkClick r:id="rId3"/>
              </a:rPr>
              <a:t>music</a:t>
            </a:r>
            <a:r>
              <a:rPr lang="en-GB" dirty="0" smtClean="0">
                <a:latin typeface="Bahnschrift" panose="020B0502040204020203" pitchFamily="34" charset="0"/>
              </a:rPr>
              <a:t>.</a:t>
            </a:r>
            <a:endParaRPr lang="en-GB" dirty="0" smtClean="0">
              <a:latin typeface="Bahnschrift" panose="020B0502040204020203" pitchFamily="34" charset="0"/>
            </a:endParaRPr>
          </a:p>
        </p:txBody>
      </p:sp>
      <p:pic>
        <p:nvPicPr>
          <p:cNvPr id="4098" name="Picture 2" descr="Pin on Travel - Turke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8809" y="1133971"/>
            <a:ext cx="549592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8245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3509" y="520786"/>
            <a:ext cx="11521440" cy="2387600"/>
          </a:xfrm>
        </p:spPr>
        <p:txBody>
          <a:bodyPr>
            <a:normAutofit/>
          </a:bodyPr>
          <a:lstStyle/>
          <a:p>
            <a:r>
              <a:rPr lang="en-GB" sz="8000" dirty="0" smtClean="0">
                <a:latin typeface="Bahnschrift" panose="020B0502040204020203" pitchFamily="34" charset="0"/>
              </a:rPr>
              <a:t>Resilience</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a:t>
            </a:r>
            <a:r>
              <a:rPr lang="en-GB" dirty="0" smtClean="0">
                <a:latin typeface="Bahnschrift" panose="020B0502040204020203" pitchFamily="34" charset="0"/>
              </a:rPr>
              <a:t>3: </a:t>
            </a:r>
            <a:r>
              <a:rPr lang="en-GB" dirty="0" smtClean="0">
                <a:latin typeface="Bahnschrift" panose="020B0502040204020203" pitchFamily="34" charset="0"/>
              </a:rPr>
              <a:t>9</a:t>
            </a:r>
            <a:r>
              <a:rPr lang="en-GB" baseline="30000" dirty="0" smtClean="0">
                <a:latin typeface="Bahnschrift" panose="020B0502040204020203" pitchFamily="34" charset="0"/>
              </a:rPr>
              <a:t>th</a:t>
            </a:r>
            <a:r>
              <a:rPr lang="en-GB" dirty="0" smtClean="0">
                <a:latin typeface="Bahnschrift" panose="020B0502040204020203" pitchFamily="34" charset="0"/>
              </a:rPr>
              <a:t> May</a:t>
            </a:r>
            <a:endParaRPr lang="en-GB" dirty="0">
              <a:latin typeface="Bahnschrift" panose="020B0502040204020203"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05362" y="3634154"/>
            <a:ext cx="2890638" cy="2908386"/>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5845" y="3634155"/>
            <a:ext cx="2890637" cy="2908386"/>
          </a:xfrm>
          <a:prstGeom prst="rect">
            <a:avLst/>
          </a:prstGeom>
        </p:spPr>
      </p:pic>
    </p:spTree>
    <p:extLst>
      <p:ext uri="{BB962C8B-B14F-4D97-AF65-F5344CB8AC3E}">
        <p14:creationId xmlns:p14="http://schemas.microsoft.com/office/powerpoint/2010/main" val="41374037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0" y="1193995"/>
            <a:ext cx="6434006" cy="449369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smtClean="0">
                <a:latin typeface="Bahnschrift" panose="020B0502040204020203" pitchFamily="34" charset="0"/>
              </a:rPr>
              <a:t>What is resilience?</a:t>
            </a:r>
          </a:p>
          <a:p>
            <a:pPr algn="ctr"/>
            <a:endParaRPr lang="en-GB" dirty="0" smtClean="0">
              <a:latin typeface="Bahnschrift" panose="020B0502040204020203" pitchFamily="34" charset="0"/>
            </a:endParaRPr>
          </a:p>
          <a:p>
            <a:pPr algn="ctr"/>
            <a:r>
              <a:rPr lang="en-GB" dirty="0" smtClean="0">
                <a:latin typeface="Bahnschrift" panose="020B0502040204020203" pitchFamily="34" charset="0"/>
              </a:rPr>
              <a:t>This </a:t>
            </a:r>
            <a:r>
              <a:rPr lang="en-GB" dirty="0" smtClean="0">
                <a:latin typeface="Bahnschrift" panose="020B0502040204020203" pitchFamily="34" charset="0"/>
                <a:hlinkClick r:id="rId2"/>
              </a:rPr>
              <a:t>story</a:t>
            </a:r>
            <a:r>
              <a:rPr lang="en-GB" dirty="0" smtClean="0">
                <a:latin typeface="Bahnschrift" panose="020B0502040204020203" pitchFamily="34" charset="0"/>
              </a:rPr>
              <a:t> shows lots of times you will have had to show resilience ever since you were very small.</a:t>
            </a:r>
          </a:p>
          <a:p>
            <a:pPr algn="ctr"/>
            <a:endParaRPr lang="en-GB" dirty="0" smtClean="0">
              <a:latin typeface="Bahnschrift" panose="020B0502040204020203" pitchFamily="34" charset="0"/>
            </a:endParaRPr>
          </a:p>
        </p:txBody>
      </p:sp>
      <p:pic>
        <p:nvPicPr>
          <p:cNvPr id="5122" name="Picture 2" descr="Resilience: A book to encourage resilience, persistence and to help  children bounce back from challenges and adversity : Sanders, Jayneen,  Cardoso, Sofia: Amazon.co.uk: Boo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70441" y="107764"/>
            <a:ext cx="5088151" cy="6666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89564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85832" y="823024"/>
            <a:ext cx="11813342" cy="5329582"/>
          </a:xfrm>
          <a:prstGeom prst="rect">
            <a:avLst/>
          </a:prstGeom>
        </p:spPr>
      </p:pic>
    </p:spTree>
    <p:extLst>
      <p:ext uri="{BB962C8B-B14F-4D97-AF65-F5344CB8AC3E}">
        <p14:creationId xmlns:p14="http://schemas.microsoft.com/office/powerpoint/2010/main" val="5544746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49666" y="85293"/>
            <a:ext cx="11898899" cy="647687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smtClean="0">
                <a:latin typeface="Bahnschrift" panose="020B0502040204020203" pitchFamily="34" charset="0"/>
              </a:rPr>
              <a:t>When have you had to be resilient? </a:t>
            </a:r>
          </a:p>
          <a:p>
            <a:pPr algn="ctr"/>
            <a:r>
              <a:rPr lang="en-GB" dirty="0" smtClean="0">
                <a:latin typeface="Bahnschrift" panose="020B0502040204020203" pitchFamily="34" charset="0"/>
              </a:rPr>
              <a:t>When have you found it hard to be resilient? </a:t>
            </a:r>
          </a:p>
          <a:p>
            <a:pPr algn="ctr"/>
            <a:r>
              <a:rPr lang="en-GB" dirty="0" smtClean="0">
                <a:latin typeface="Bahnschrift" panose="020B0502040204020203" pitchFamily="34" charset="0"/>
              </a:rPr>
              <a:t>How could you become more resilient?</a:t>
            </a:r>
          </a:p>
          <a:p>
            <a:pPr algn="ctr"/>
            <a:endParaRPr lang="en-GB" dirty="0">
              <a:latin typeface="Bahnschrift" panose="020B0502040204020203" pitchFamily="34" charset="0"/>
            </a:endParaRPr>
          </a:p>
          <a:p>
            <a:pPr algn="ctr"/>
            <a:endParaRPr lang="en-GB" dirty="0" smtClean="0">
              <a:latin typeface="Bahnschrift" panose="020B0502040204020203" pitchFamily="34" charset="0"/>
            </a:endParaRPr>
          </a:p>
          <a:p>
            <a:pPr algn="ctr"/>
            <a:r>
              <a:rPr lang="en-GB" dirty="0" smtClean="0">
                <a:latin typeface="Bahnschrift" panose="020B0502040204020203" pitchFamily="34" charset="0"/>
              </a:rPr>
              <a:t>Click on to see some advice.</a:t>
            </a:r>
            <a:endParaRPr lang="en-GB" dirty="0">
              <a:latin typeface="Bahnschrift" panose="020B0502040204020203" pitchFamily="34" charset="0"/>
            </a:endParaRPr>
          </a:p>
        </p:txBody>
      </p:sp>
      <p:pic>
        <p:nvPicPr>
          <p:cNvPr id="6" name="Picture 2" descr="BEST 8 Ways to Build Resilience – BEST Programs 4 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7031" y="-52252"/>
            <a:ext cx="5504167" cy="733888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Building Resilience – Stenhouse Primary Edinburgh"/>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9665" y="176734"/>
            <a:ext cx="11901249" cy="6476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954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 y="520786"/>
            <a:ext cx="11913326" cy="2387600"/>
          </a:xfrm>
        </p:spPr>
        <p:txBody>
          <a:bodyPr>
            <a:normAutofit/>
          </a:bodyPr>
          <a:lstStyle/>
          <a:p>
            <a:r>
              <a:rPr lang="en-GB" sz="8000" dirty="0" smtClean="0">
                <a:latin typeface="Bahnschrift" panose="020B0502040204020203" pitchFamily="34" charset="0"/>
              </a:rPr>
              <a:t>Regulation</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4: </a:t>
            </a:r>
            <a:r>
              <a:rPr lang="en-GB" dirty="0" smtClean="0">
                <a:latin typeface="Bahnschrift" panose="020B0502040204020203" pitchFamily="34" charset="0"/>
              </a:rPr>
              <a:t>16</a:t>
            </a:r>
            <a:r>
              <a:rPr lang="en-GB" baseline="30000" dirty="0" smtClean="0">
                <a:latin typeface="Bahnschrift" panose="020B0502040204020203" pitchFamily="34" charset="0"/>
              </a:rPr>
              <a:t>th</a:t>
            </a:r>
            <a:r>
              <a:rPr lang="en-GB" dirty="0" smtClean="0">
                <a:latin typeface="Bahnschrift" panose="020B0502040204020203" pitchFamily="34" charset="0"/>
              </a:rPr>
              <a:t> May</a:t>
            </a:r>
            <a:endParaRPr lang="en-GB" dirty="0">
              <a:latin typeface="Bahnschrift" panose="020B0502040204020203"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25732" y="3655201"/>
            <a:ext cx="2902978" cy="2920803"/>
          </a:xfrm>
          <a:prstGeom prst="rect">
            <a:avLst/>
          </a:prstGeom>
        </p:spPr>
      </p:pic>
    </p:spTree>
    <p:extLst>
      <p:ext uri="{BB962C8B-B14F-4D97-AF65-F5344CB8AC3E}">
        <p14:creationId xmlns:p14="http://schemas.microsoft.com/office/powerpoint/2010/main" val="6038201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07424" y="2035927"/>
            <a:ext cx="4330337" cy="94225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smtClean="0">
                <a:solidFill>
                  <a:srgbClr val="00B050"/>
                </a:solidFill>
                <a:latin typeface="Bahnschrift" panose="020B0502040204020203" pitchFamily="34" charset="0"/>
              </a:rPr>
              <a:t>Ready Steady</a:t>
            </a:r>
            <a:endParaRPr lang="en-GB" sz="3600" dirty="0">
              <a:solidFill>
                <a:srgbClr val="00B050"/>
              </a:solidFill>
              <a:latin typeface="Bahnschrift" panose="020B0502040204020203" pitchFamily="34" charset="0"/>
            </a:endParaRPr>
          </a:p>
        </p:txBody>
      </p:sp>
      <p:sp>
        <p:nvSpPr>
          <p:cNvPr id="6" name="Rectangle 5"/>
          <p:cNvSpPr/>
          <p:nvPr/>
        </p:nvSpPr>
        <p:spPr>
          <a:xfrm>
            <a:off x="194853" y="-10013"/>
            <a:ext cx="11795760" cy="2123658"/>
          </a:xfrm>
          <a:prstGeom prst="rect">
            <a:avLst/>
          </a:prstGeom>
        </p:spPr>
        <p:txBody>
          <a:bodyPr wrap="square">
            <a:spAutoFit/>
          </a:bodyPr>
          <a:lstStyle/>
          <a:p>
            <a:pPr algn="ctr"/>
            <a:r>
              <a:rPr lang="en-GB" sz="4400" dirty="0" smtClean="0">
                <a:latin typeface="Bahnschrift" panose="020B0502040204020203" pitchFamily="34" charset="0"/>
              </a:rPr>
              <a:t>Can you remember our 4 zones of regulation and which feelings fit where?</a:t>
            </a:r>
            <a:endParaRPr lang="en-GB" sz="4400" dirty="0" smtClean="0">
              <a:latin typeface="Bahnschrift" panose="020B0502040204020203" pitchFamily="34" charset="0"/>
            </a:endParaRPr>
          </a:p>
          <a:p>
            <a:endParaRPr lang="en-GB" sz="4400" dirty="0">
              <a:latin typeface="Bahnschrift" panose="020B0502040204020203" pitchFamily="34" charset="0"/>
            </a:endParaRPr>
          </a:p>
        </p:txBody>
      </p:sp>
      <p:sp>
        <p:nvSpPr>
          <p:cNvPr id="7" name="Title 1"/>
          <p:cNvSpPr txBox="1">
            <a:spLocks/>
          </p:cNvSpPr>
          <p:nvPr/>
        </p:nvSpPr>
        <p:spPr>
          <a:xfrm>
            <a:off x="5467843" y="2035927"/>
            <a:ext cx="4330337" cy="94225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smtClean="0">
                <a:solidFill>
                  <a:srgbClr val="00B0F0"/>
                </a:solidFill>
                <a:latin typeface="Bahnschrift" panose="020B0502040204020203" pitchFamily="34" charset="0"/>
              </a:rPr>
              <a:t>Thinking</a:t>
            </a:r>
            <a:endParaRPr lang="en-GB" sz="3600" dirty="0">
              <a:solidFill>
                <a:srgbClr val="00B0F0"/>
              </a:solidFill>
              <a:latin typeface="Bahnschrift" panose="020B0502040204020203" pitchFamily="34" charset="0"/>
            </a:endParaRPr>
          </a:p>
        </p:txBody>
      </p:sp>
      <p:sp>
        <p:nvSpPr>
          <p:cNvPr id="8" name="Title 1"/>
          <p:cNvSpPr txBox="1">
            <a:spLocks/>
          </p:cNvSpPr>
          <p:nvPr/>
        </p:nvSpPr>
        <p:spPr>
          <a:xfrm>
            <a:off x="2465664" y="2035927"/>
            <a:ext cx="4330337" cy="94225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smtClean="0">
                <a:solidFill>
                  <a:srgbClr val="FFFF00"/>
                </a:solidFill>
                <a:latin typeface="Bahnschrift" panose="020B0502040204020203" pitchFamily="34" charset="0"/>
              </a:rPr>
              <a:t>Calm Down</a:t>
            </a:r>
            <a:endParaRPr lang="en-GB" sz="3600" dirty="0">
              <a:solidFill>
                <a:srgbClr val="FFFF00"/>
              </a:solidFill>
              <a:latin typeface="Bahnschrift" panose="020B0502040204020203" pitchFamily="34" charset="0"/>
            </a:endParaRPr>
          </a:p>
        </p:txBody>
      </p:sp>
      <p:sp>
        <p:nvSpPr>
          <p:cNvPr id="9" name="Title 1"/>
          <p:cNvSpPr txBox="1">
            <a:spLocks/>
          </p:cNvSpPr>
          <p:nvPr/>
        </p:nvSpPr>
        <p:spPr>
          <a:xfrm>
            <a:off x="8462553" y="2035927"/>
            <a:ext cx="4330337" cy="94225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smtClean="0">
                <a:solidFill>
                  <a:srgbClr val="FF0000"/>
                </a:solidFill>
                <a:latin typeface="Bahnschrift" panose="020B0502040204020203" pitchFamily="34" charset="0"/>
              </a:rPr>
              <a:t>Cool Off</a:t>
            </a:r>
            <a:endParaRPr lang="en-GB" sz="3600" dirty="0">
              <a:solidFill>
                <a:srgbClr val="FF0000"/>
              </a:solidFill>
              <a:latin typeface="Bahnschrift" panose="020B0502040204020203" pitchFamily="34" charset="0"/>
            </a:endParaRPr>
          </a:p>
        </p:txBody>
      </p:sp>
      <p:pic>
        <p:nvPicPr>
          <p:cNvPr id="2" name="Picture 1"/>
          <p:cNvPicPr>
            <a:picLocks noChangeAspect="1"/>
          </p:cNvPicPr>
          <p:nvPr/>
        </p:nvPicPr>
        <p:blipFill>
          <a:blip r:embed="rId2"/>
          <a:stretch>
            <a:fillRect/>
          </a:stretch>
        </p:blipFill>
        <p:spPr>
          <a:xfrm>
            <a:off x="397834" y="2588467"/>
            <a:ext cx="2381440" cy="2751371"/>
          </a:xfrm>
          <a:prstGeom prst="rect">
            <a:avLst/>
          </a:prstGeom>
        </p:spPr>
      </p:pic>
      <p:pic>
        <p:nvPicPr>
          <p:cNvPr id="3" name="Picture 2"/>
          <p:cNvPicPr>
            <a:picLocks noChangeAspect="1"/>
          </p:cNvPicPr>
          <p:nvPr/>
        </p:nvPicPr>
        <p:blipFill>
          <a:blip r:embed="rId3"/>
          <a:stretch>
            <a:fillRect/>
          </a:stretch>
        </p:blipFill>
        <p:spPr>
          <a:xfrm>
            <a:off x="3188012" y="2492696"/>
            <a:ext cx="2834600" cy="2847143"/>
          </a:xfrm>
          <a:prstGeom prst="rect">
            <a:avLst/>
          </a:prstGeom>
        </p:spPr>
      </p:pic>
      <p:pic>
        <p:nvPicPr>
          <p:cNvPr id="4" name="Picture 3"/>
          <p:cNvPicPr>
            <a:picLocks noChangeAspect="1"/>
          </p:cNvPicPr>
          <p:nvPr/>
        </p:nvPicPr>
        <p:blipFill>
          <a:blip r:embed="rId4"/>
          <a:stretch>
            <a:fillRect/>
          </a:stretch>
        </p:blipFill>
        <p:spPr>
          <a:xfrm>
            <a:off x="6468005" y="2620166"/>
            <a:ext cx="2703577" cy="2609946"/>
          </a:xfrm>
          <a:prstGeom prst="rect">
            <a:avLst/>
          </a:prstGeom>
        </p:spPr>
      </p:pic>
      <p:pic>
        <p:nvPicPr>
          <p:cNvPr id="10" name="Picture 9"/>
          <p:cNvPicPr>
            <a:picLocks noChangeAspect="1"/>
          </p:cNvPicPr>
          <p:nvPr/>
        </p:nvPicPr>
        <p:blipFill>
          <a:blip r:embed="rId5"/>
          <a:stretch>
            <a:fillRect/>
          </a:stretch>
        </p:blipFill>
        <p:spPr>
          <a:xfrm>
            <a:off x="9656036" y="2588468"/>
            <a:ext cx="2230074" cy="2765729"/>
          </a:xfrm>
          <a:prstGeom prst="rect">
            <a:avLst/>
          </a:prstGeom>
        </p:spPr>
      </p:pic>
      <p:sp>
        <p:nvSpPr>
          <p:cNvPr id="11" name="Rectangle 10"/>
          <p:cNvSpPr/>
          <p:nvPr/>
        </p:nvSpPr>
        <p:spPr>
          <a:xfrm>
            <a:off x="26126" y="1933303"/>
            <a:ext cx="3030583" cy="374904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120163" y="1933303"/>
            <a:ext cx="3030583" cy="37490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6214542" y="1933303"/>
            <a:ext cx="2966245" cy="3749040"/>
          </a:xfrm>
          <a:prstGeom prst="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9244583" y="1933303"/>
            <a:ext cx="2887141" cy="3749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26126" y="5718890"/>
            <a:ext cx="12105598" cy="954107"/>
          </a:xfrm>
          <a:prstGeom prst="rect">
            <a:avLst/>
          </a:prstGeom>
          <a:noFill/>
        </p:spPr>
        <p:txBody>
          <a:bodyPr wrap="square" rtlCol="0">
            <a:spAutoFit/>
          </a:bodyPr>
          <a:lstStyle/>
          <a:p>
            <a:pPr algn="ctr"/>
            <a:r>
              <a:rPr lang="en-GB" sz="2800" dirty="0" smtClean="0">
                <a:latin typeface="Bahnschrift" panose="020B0502040204020203" pitchFamily="34" charset="0"/>
              </a:rPr>
              <a:t>Remember there are no BAD feelings. It’s OK to feel any feeling.</a:t>
            </a:r>
          </a:p>
          <a:p>
            <a:pPr algn="ctr"/>
            <a:r>
              <a:rPr lang="en-GB" sz="2800" dirty="0">
                <a:latin typeface="Bahnschrift" panose="020B0502040204020203" pitchFamily="34" charset="0"/>
              </a:rPr>
              <a:t>T</a:t>
            </a:r>
            <a:r>
              <a:rPr lang="en-GB" sz="2800" dirty="0" smtClean="0">
                <a:latin typeface="Bahnschrift" panose="020B0502040204020203" pitchFamily="34" charset="0"/>
              </a:rPr>
              <a:t>he important thing is learning how to deal with it and get ‘back to green’.</a:t>
            </a:r>
            <a:endParaRPr lang="en-GB" sz="2800" dirty="0">
              <a:latin typeface="Bahnschrift" panose="020B0502040204020203" pitchFamily="34" charset="0"/>
            </a:endParaRPr>
          </a:p>
        </p:txBody>
      </p:sp>
    </p:spTree>
    <p:extLst>
      <p:ext uri="{BB962C8B-B14F-4D97-AF65-F5344CB8AC3E}">
        <p14:creationId xmlns:p14="http://schemas.microsoft.com/office/powerpoint/2010/main" val="306027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1" grpId="0" animBg="1"/>
      <p:bldP spid="14" grpId="0" animBg="1"/>
      <p:bldP spid="15" grpId="0" animBg="1"/>
      <p:bldP spid="16"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203693" y="129028"/>
            <a:ext cx="11845574" cy="6740307"/>
          </a:xfrm>
          <a:prstGeom prst="rect">
            <a:avLst/>
          </a:prstGeom>
        </p:spPr>
        <p:txBody>
          <a:bodyPr wrap="square">
            <a:spAutoFit/>
          </a:bodyPr>
          <a:lstStyle/>
          <a:p>
            <a:pPr algn="ctr"/>
            <a:r>
              <a:rPr lang="en-GB" sz="3600" dirty="0" smtClean="0">
                <a:latin typeface="Bahnschrift" panose="020B0502040204020203" pitchFamily="34" charset="0"/>
              </a:rPr>
              <a:t>Regulation is very important when trying to deal with your feelings.</a:t>
            </a:r>
          </a:p>
          <a:p>
            <a:pPr algn="ctr"/>
            <a:r>
              <a:rPr lang="en-GB" sz="3600" dirty="0" smtClean="0">
                <a:latin typeface="Bahnschrift" panose="020B0502040204020203" pitchFamily="34" charset="0"/>
              </a:rPr>
              <a:t>At school we will often have to </a:t>
            </a:r>
            <a:r>
              <a:rPr lang="en-GB" sz="3600" u="sng" dirty="0" smtClean="0">
                <a:latin typeface="Bahnschrift" panose="020B0502040204020203" pitchFamily="34" charset="0"/>
              </a:rPr>
              <a:t>self-regulate</a:t>
            </a:r>
            <a:r>
              <a:rPr lang="en-GB" sz="3600" dirty="0" smtClean="0">
                <a:latin typeface="Bahnschrift" panose="020B0502040204020203" pitchFamily="34" charset="0"/>
              </a:rPr>
              <a:t> which means gain control of your feelings by yourself. We need to fill up a tool box with lots of tools to help us regulate our feelings.</a:t>
            </a:r>
            <a:endParaRPr lang="en-GB" sz="3600" dirty="0">
              <a:latin typeface="Bahnschrift" panose="020B0502040204020203" pitchFamily="34" charset="0"/>
            </a:endParaRPr>
          </a:p>
          <a:p>
            <a:pPr algn="ctr"/>
            <a:r>
              <a:rPr lang="en-GB" sz="3600" dirty="0" smtClean="0">
                <a:latin typeface="Bahnschrift" panose="020B0502040204020203" pitchFamily="34" charset="0"/>
              </a:rPr>
              <a:t>Here are some breathing tools you may like to learn:</a:t>
            </a:r>
          </a:p>
          <a:p>
            <a:pPr algn="ctr"/>
            <a:r>
              <a:rPr lang="en-GB" sz="3600" dirty="0" smtClean="0">
                <a:latin typeface="Bahnschrift" panose="020B0502040204020203" pitchFamily="34" charset="0"/>
                <a:hlinkClick r:id="rId2"/>
              </a:rPr>
              <a:t>Rainbow relaxation</a:t>
            </a:r>
            <a:endParaRPr lang="en-GB" sz="3600" dirty="0" smtClean="0">
              <a:latin typeface="Bahnschrift" panose="020B0502040204020203" pitchFamily="34" charset="0"/>
            </a:endParaRPr>
          </a:p>
          <a:p>
            <a:pPr algn="ctr"/>
            <a:r>
              <a:rPr lang="en-GB" sz="3600" dirty="0" smtClean="0">
                <a:latin typeface="Bahnschrift" panose="020B0502040204020203" pitchFamily="34" charset="0"/>
                <a:hlinkClick r:id="rId3"/>
              </a:rPr>
              <a:t>Body scan</a:t>
            </a:r>
            <a:endParaRPr lang="en-GB" sz="3600" dirty="0" smtClean="0">
              <a:latin typeface="Bahnschrift" panose="020B0502040204020203" pitchFamily="34" charset="0"/>
            </a:endParaRPr>
          </a:p>
          <a:p>
            <a:pPr algn="ctr"/>
            <a:r>
              <a:rPr lang="en-GB" sz="3600" dirty="0" smtClean="0">
                <a:latin typeface="Bahnschrift" panose="020B0502040204020203" pitchFamily="34" charset="0"/>
                <a:hlinkClick r:id="rId4"/>
              </a:rPr>
              <a:t>5,4,3,2,1 method</a:t>
            </a:r>
            <a:endParaRPr lang="en-GB" sz="3600" dirty="0" smtClean="0">
              <a:latin typeface="Bahnschrift" panose="020B0502040204020203" pitchFamily="34" charset="0"/>
            </a:endParaRPr>
          </a:p>
          <a:p>
            <a:pPr algn="ctr"/>
            <a:r>
              <a:rPr lang="en-GB" sz="3600" dirty="0" smtClean="0">
                <a:latin typeface="Bahnschrift" panose="020B0502040204020203" pitchFamily="34" charset="0"/>
                <a:hlinkClick r:id="rId5"/>
              </a:rPr>
              <a:t>Five finger breathing</a:t>
            </a:r>
            <a:endParaRPr lang="en-GB" sz="3600" dirty="0" smtClean="0">
              <a:latin typeface="Bahnschrift" panose="020B0502040204020203" pitchFamily="34" charset="0"/>
            </a:endParaRPr>
          </a:p>
          <a:p>
            <a:pPr algn="ctr"/>
            <a:r>
              <a:rPr lang="en-GB" sz="3600" dirty="0" smtClean="0">
                <a:latin typeface="Bahnschrift" panose="020B0502040204020203" pitchFamily="34" charset="0"/>
                <a:hlinkClick r:id="rId6"/>
              </a:rPr>
              <a:t>Belly breathing</a:t>
            </a:r>
            <a:endParaRPr lang="en-GB" sz="3600" dirty="0">
              <a:latin typeface="Bahnschrift" panose="020B0502040204020203" pitchFamily="34" charset="0"/>
            </a:endParaRPr>
          </a:p>
        </p:txBody>
      </p:sp>
      <p:pic>
        <p:nvPicPr>
          <p:cNvPr id="7170" name="Picture 2" descr="Toolbox Cartoon Images – Browse 6,542 Stock Photos, Vectors, and Video |  Adobe Stock"/>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83438"/>
            <a:ext cx="2352493" cy="235249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633012" y="4283438"/>
            <a:ext cx="3416255" cy="2308324"/>
          </a:xfrm>
          <a:prstGeom prst="rect">
            <a:avLst/>
          </a:prstGeom>
          <a:noFill/>
          <a:ln w="38100">
            <a:solidFill>
              <a:srgbClr val="FF0000"/>
            </a:solidFill>
          </a:ln>
        </p:spPr>
        <p:txBody>
          <a:bodyPr wrap="square" rtlCol="0">
            <a:spAutoFit/>
          </a:bodyPr>
          <a:lstStyle/>
          <a:p>
            <a:pPr algn="ctr"/>
            <a:r>
              <a:rPr lang="en-GB" sz="2400" dirty="0" smtClean="0">
                <a:latin typeface="Bahnschrift" panose="020B0502040204020203" pitchFamily="34" charset="0"/>
              </a:rPr>
              <a:t>There are lots of other ‘tools’ involving drawing, writing, creating, talking, exercise, nature, distraction, playing…</a:t>
            </a:r>
            <a:endParaRPr lang="en-GB" sz="2400" dirty="0">
              <a:latin typeface="Bahnschrift" panose="020B0502040204020203" pitchFamily="34" charset="0"/>
            </a:endParaRPr>
          </a:p>
        </p:txBody>
      </p:sp>
    </p:spTree>
    <p:extLst>
      <p:ext uri="{BB962C8B-B14F-4D97-AF65-F5344CB8AC3E}">
        <p14:creationId xmlns:p14="http://schemas.microsoft.com/office/powerpoint/2010/main" val="4448169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150393" y="5890005"/>
            <a:ext cx="8041607" cy="199482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127515" y="18314"/>
            <a:ext cx="11886707" cy="2123658"/>
          </a:xfrm>
          <a:prstGeom prst="rect">
            <a:avLst/>
          </a:prstGeom>
        </p:spPr>
        <p:txBody>
          <a:bodyPr wrap="square">
            <a:spAutoFit/>
          </a:bodyPr>
          <a:lstStyle/>
          <a:p>
            <a:r>
              <a:rPr lang="en-GB" sz="4400" dirty="0" smtClean="0">
                <a:latin typeface="Bahnschrift" panose="020B0502040204020203" pitchFamily="34" charset="0"/>
              </a:rPr>
              <a:t>Discuss these situations. 1. Ho</a:t>
            </a:r>
            <a:r>
              <a:rPr lang="en-GB" sz="4400" dirty="0" smtClean="0">
                <a:latin typeface="Bahnschrift" panose="020B0502040204020203" pitchFamily="34" charset="0"/>
              </a:rPr>
              <a:t>w is the person feeling? 2. What</a:t>
            </a:r>
            <a:r>
              <a:rPr lang="en-GB" sz="4400" dirty="0" smtClean="0">
                <a:latin typeface="Bahnschrift" panose="020B0502040204020203" pitchFamily="34" charset="0"/>
              </a:rPr>
              <a:t> zone are they in? 3. </a:t>
            </a:r>
            <a:r>
              <a:rPr lang="en-GB" sz="4400" dirty="0" smtClean="0">
                <a:latin typeface="Bahnschrift" panose="020B0502040204020203" pitchFamily="34" charset="0"/>
              </a:rPr>
              <a:t>What ‘tools’ could they use to </a:t>
            </a:r>
            <a:r>
              <a:rPr lang="en-GB" sz="4400" dirty="0" smtClean="0">
                <a:latin typeface="Bahnschrift" panose="020B0502040204020203" pitchFamily="34" charset="0"/>
              </a:rPr>
              <a:t>get ‘back to green’?</a:t>
            </a:r>
            <a:endParaRPr lang="en-GB" sz="4400" dirty="0">
              <a:latin typeface="Bahnschrift" panose="020B0502040204020203" pitchFamily="34" charset="0"/>
            </a:endParaRPr>
          </a:p>
        </p:txBody>
      </p:sp>
      <p:sp>
        <p:nvSpPr>
          <p:cNvPr id="10" name="TextBox 9"/>
          <p:cNvSpPr txBox="1"/>
          <p:nvPr/>
        </p:nvSpPr>
        <p:spPr>
          <a:xfrm>
            <a:off x="127514" y="3842142"/>
            <a:ext cx="6266459" cy="523220"/>
          </a:xfrm>
          <a:prstGeom prst="rect">
            <a:avLst/>
          </a:prstGeom>
          <a:noFill/>
        </p:spPr>
        <p:txBody>
          <a:bodyPr wrap="none" rtlCol="0">
            <a:spAutoFit/>
          </a:bodyPr>
          <a:lstStyle/>
          <a:p>
            <a:r>
              <a:rPr lang="en-GB" sz="2800" dirty="0">
                <a:latin typeface="Bahnschrift" panose="020B0502040204020203" pitchFamily="34" charset="0"/>
              </a:rPr>
              <a:t>4</a:t>
            </a:r>
            <a:r>
              <a:rPr lang="en-GB" sz="2800" dirty="0" smtClean="0">
                <a:latin typeface="Bahnschrift" panose="020B0502040204020203" pitchFamily="34" charset="0"/>
              </a:rPr>
              <a:t>. Jess is picked last for a team in PE.</a:t>
            </a:r>
            <a:endParaRPr lang="en-GB" sz="2800" dirty="0">
              <a:latin typeface="Bahnschrift" panose="020B0502040204020203" pitchFamily="34" charset="0"/>
            </a:endParaRPr>
          </a:p>
        </p:txBody>
      </p:sp>
      <p:sp>
        <p:nvSpPr>
          <p:cNvPr id="11" name="TextBox 10"/>
          <p:cNvSpPr txBox="1"/>
          <p:nvPr/>
        </p:nvSpPr>
        <p:spPr>
          <a:xfrm>
            <a:off x="127514" y="4424731"/>
            <a:ext cx="8868133" cy="523220"/>
          </a:xfrm>
          <a:prstGeom prst="rect">
            <a:avLst/>
          </a:prstGeom>
          <a:noFill/>
        </p:spPr>
        <p:txBody>
          <a:bodyPr wrap="none" rtlCol="0">
            <a:spAutoFit/>
          </a:bodyPr>
          <a:lstStyle/>
          <a:p>
            <a:r>
              <a:rPr lang="en-GB" sz="2800" dirty="0" smtClean="0">
                <a:latin typeface="Bahnschrift" panose="020B0502040204020203" pitchFamily="34" charset="0"/>
              </a:rPr>
              <a:t>5. Kira had an argument with her sister before school.</a:t>
            </a:r>
            <a:endParaRPr lang="en-GB" sz="2800" dirty="0">
              <a:latin typeface="Bahnschrift" panose="020B0502040204020203" pitchFamily="34" charset="0"/>
            </a:endParaRPr>
          </a:p>
        </p:txBody>
      </p:sp>
      <p:sp>
        <p:nvSpPr>
          <p:cNvPr id="12" name="TextBox 11"/>
          <p:cNvSpPr txBox="1"/>
          <p:nvPr/>
        </p:nvSpPr>
        <p:spPr>
          <a:xfrm>
            <a:off x="127514" y="5015224"/>
            <a:ext cx="6838732" cy="523220"/>
          </a:xfrm>
          <a:prstGeom prst="rect">
            <a:avLst/>
          </a:prstGeom>
          <a:noFill/>
        </p:spPr>
        <p:txBody>
          <a:bodyPr wrap="none" rtlCol="0">
            <a:spAutoFit/>
          </a:bodyPr>
          <a:lstStyle/>
          <a:p>
            <a:r>
              <a:rPr lang="en-GB" sz="2800" dirty="0">
                <a:latin typeface="Bahnschrift" panose="020B0502040204020203" pitchFamily="34" charset="0"/>
              </a:rPr>
              <a:t>6</a:t>
            </a:r>
            <a:r>
              <a:rPr lang="en-GB" sz="2800" dirty="0" smtClean="0">
                <a:latin typeface="Bahnschrift" panose="020B0502040204020203" pitchFamily="34" charset="0"/>
              </a:rPr>
              <a:t>. Abdul has just been kicked on purpose.</a:t>
            </a:r>
            <a:endParaRPr lang="en-GB" sz="2800" dirty="0">
              <a:latin typeface="Bahnschrift" panose="020B0502040204020203" pitchFamily="34" charset="0"/>
            </a:endParaRPr>
          </a:p>
        </p:txBody>
      </p:sp>
      <p:sp>
        <p:nvSpPr>
          <p:cNvPr id="13" name="TextBox 12"/>
          <p:cNvSpPr txBox="1"/>
          <p:nvPr/>
        </p:nvSpPr>
        <p:spPr>
          <a:xfrm>
            <a:off x="127514" y="5601973"/>
            <a:ext cx="10511211" cy="523220"/>
          </a:xfrm>
          <a:prstGeom prst="rect">
            <a:avLst/>
          </a:prstGeom>
          <a:noFill/>
        </p:spPr>
        <p:txBody>
          <a:bodyPr wrap="none" rtlCol="0">
            <a:spAutoFit/>
          </a:bodyPr>
          <a:lstStyle/>
          <a:p>
            <a:r>
              <a:rPr lang="en-GB" sz="2800" dirty="0" smtClean="0">
                <a:latin typeface="Bahnschrift" panose="020B0502040204020203" pitchFamily="34" charset="0"/>
              </a:rPr>
              <a:t>7. Ella just got a really easy question wrong in front of everyone.</a:t>
            </a:r>
            <a:endParaRPr lang="en-GB" sz="2800" dirty="0">
              <a:latin typeface="Bahnschrift" panose="020B0502040204020203" pitchFamily="34" charset="0"/>
            </a:endParaRPr>
          </a:p>
        </p:txBody>
      </p:sp>
      <p:sp>
        <p:nvSpPr>
          <p:cNvPr id="14" name="TextBox 13"/>
          <p:cNvSpPr txBox="1"/>
          <p:nvPr/>
        </p:nvSpPr>
        <p:spPr>
          <a:xfrm>
            <a:off x="127515" y="6196894"/>
            <a:ext cx="3634328" cy="523220"/>
          </a:xfrm>
          <a:prstGeom prst="rect">
            <a:avLst/>
          </a:prstGeom>
          <a:noFill/>
        </p:spPr>
        <p:txBody>
          <a:bodyPr wrap="none" rtlCol="0">
            <a:spAutoFit/>
          </a:bodyPr>
          <a:lstStyle/>
          <a:p>
            <a:r>
              <a:rPr lang="en-GB" sz="2800" dirty="0" smtClean="0">
                <a:latin typeface="Bahnschrift" panose="020B0502040204020203" pitchFamily="34" charset="0"/>
              </a:rPr>
              <a:t>8. </a:t>
            </a:r>
            <a:r>
              <a:rPr lang="en-GB" sz="2800" dirty="0" err="1" smtClean="0">
                <a:latin typeface="Bahnschrift" panose="020B0502040204020203" pitchFamily="34" charset="0"/>
              </a:rPr>
              <a:t>Pav’s</a:t>
            </a:r>
            <a:r>
              <a:rPr lang="en-GB" sz="2800" dirty="0" smtClean="0">
                <a:latin typeface="Bahnschrift" panose="020B0502040204020203" pitchFamily="34" charset="0"/>
              </a:rPr>
              <a:t> cat is very ill.</a:t>
            </a:r>
            <a:endParaRPr lang="en-GB" sz="2800" dirty="0">
              <a:latin typeface="Bahnschrift" panose="020B0502040204020203" pitchFamily="34" charset="0"/>
            </a:endParaRPr>
          </a:p>
        </p:txBody>
      </p:sp>
      <p:sp>
        <p:nvSpPr>
          <p:cNvPr id="15" name="TextBox 14"/>
          <p:cNvSpPr txBox="1"/>
          <p:nvPr/>
        </p:nvSpPr>
        <p:spPr>
          <a:xfrm>
            <a:off x="127515" y="2133508"/>
            <a:ext cx="7468711" cy="523220"/>
          </a:xfrm>
          <a:prstGeom prst="rect">
            <a:avLst/>
          </a:prstGeom>
          <a:noFill/>
        </p:spPr>
        <p:txBody>
          <a:bodyPr wrap="none" rtlCol="0">
            <a:spAutoFit/>
          </a:bodyPr>
          <a:lstStyle/>
          <a:p>
            <a:r>
              <a:rPr lang="en-GB" sz="2800" dirty="0" smtClean="0">
                <a:latin typeface="Bahnschrift" panose="020B0502040204020203" pitchFamily="34" charset="0"/>
              </a:rPr>
              <a:t>1. Someone pushed in front of Billy in the line.</a:t>
            </a:r>
            <a:endParaRPr lang="en-GB" sz="2800" dirty="0">
              <a:latin typeface="Bahnschrift" panose="020B0502040204020203" pitchFamily="34" charset="0"/>
            </a:endParaRPr>
          </a:p>
        </p:txBody>
      </p:sp>
      <p:sp>
        <p:nvSpPr>
          <p:cNvPr id="16" name="TextBox 15"/>
          <p:cNvSpPr txBox="1"/>
          <p:nvPr/>
        </p:nvSpPr>
        <p:spPr>
          <a:xfrm>
            <a:off x="127514" y="2726215"/>
            <a:ext cx="9546203" cy="523220"/>
          </a:xfrm>
          <a:prstGeom prst="rect">
            <a:avLst/>
          </a:prstGeom>
          <a:noFill/>
        </p:spPr>
        <p:txBody>
          <a:bodyPr wrap="none" rtlCol="0">
            <a:spAutoFit/>
          </a:bodyPr>
          <a:lstStyle/>
          <a:p>
            <a:r>
              <a:rPr lang="en-GB" sz="2800" dirty="0" smtClean="0">
                <a:latin typeface="Bahnschrift" panose="020B0502040204020203" pitchFamily="34" charset="0"/>
              </a:rPr>
              <a:t>2. Someone on Abbie’s table is being noisy and distracting.</a:t>
            </a:r>
            <a:endParaRPr lang="en-GB" sz="2800" dirty="0">
              <a:latin typeface="Bahnschrift" panose="020B0502040204020203" pitchFamily="34" charset="0"/>
            </a:endParaRPr>
          </a:p>
        </p:txBody>
      </p:sp>
      <p:sp>
        <p:nvSpPr>
          <p:cNvPr id="17" name="TextBox 16"/>
          <p:cNvSpPr txBox="1"/>
          <p:nvPr/>
        </p:nvSpPr>
        <p:spPr>
          <a:xfrm>
            <a:off x="127514" y="3318922"/>
            <a:ext cx="4865434" cy="523220"/>
          </a:xfrm>
          <a:prstGeom prst="rect">
            <a:avLst/>
          </a:prstGeom>
          <a:noFill/>
        </p:spPr>
        <p:txBody>
          <a:bodyPr wrap="none" rtlCol="0">
            <a:spAutoFit/>
          </a:bodyPr>
          <a:lstStyle/>
          <a:p>
            <a:r>
              <a:rPr lang="en-GB" sz="2800" dirty="0">
                <a:latin typeface="Bahnschrift" panose="020B0502040204020203" pitchFamily="34" charset="0"/>
              </a:rPr>
              <a:t>3</a:t>
            </a:r>
            <a:r>
              <a:rPr lang="en-GB" sz="2800" dirty="0" smtClean="0">
                <a:latin typeface="Bahnschrift" panose="020B0502040204020203" pitchFamily="34" charset="0"/>
              </a:rPr>
              <a:t>. Harry is stuck on his work.</a:t>
            </a:r>
            <a:endParaRPr lang="en-GB" sz="2800" dirty="0">
              <a:latin typeface="Bahnschrift" panose="020B0502040204020203" pitchFamily="34" charset="0"/>
            </a:endParaRPr>
          </a:p>
        </p:txBody>
      </p:sp>
    </p:spTree>
    <p:extLst>
      <p:ext uri="{BB962C8B-B14F-4D97-AF65-F5344CB8AC3E}">
        <p14:creationId xmlns:p14="http://schemas.microsoft.com/office/powerpoint/2010/main" val="4063127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1" grpId="0"/>
      <p:bldP spid="12" grpId="0"/>
      <p:bldP spid="13" grpId="0"/>
      <p:bldP spid="14" grpId="0"/>
      <p:bldP spid="16"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 y="520786"/>
            <a:ext cx="11913326" cy="2387600"/>
          </a:xfrm>
        </p:spPr>
        <p:txBody>
          <a:bodyPr>
            <a:normAutofit/>
          </a:bodyPr>
          <a:lstStyle/>
          <a:p>
            <a:r>
              <a:rPr lang="en-GB" sz="8000" dirty="0" smtClean="0">
                <a:latin typeface="Bahnschrift" panose="020B0502040204020203" pitchFamily="34" charset="0"/>
              </a:rPr>
              <a:t>Teamwork</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64179"/>
            <a:ext cx="9144000" cy="1655762"/>
          </a:xfrm>
        </p:spPr>
        <p:txBody>
          <a:bodyPr/>
          <a:lstStyle/>
          <a:p>
            <a:r>
              <a:rPr lang="en-GB" dirty="0">
                <a:latin typeface="Bahnschrift" panose="020B0502040204020203" pitchFamily="34" charset="0"/>
              </a:rPr>
              <a:t>Week 5: </a:t>
            </a:r>
            <a:r>
              <a:rPr lang="en-GB" dirty="0" smtClean="0">
                <a:latin typeface="Bahnschrift" panose="020B0502040204020203" pitchFamily="34" charset="0"/>
              </a:rPr>
              <a:t>23</a:t>
            </a:r>
            <a:r>
              <a:rPr lang="en-GB" baseline="30000" dirty="0" smtClean="0">
                <a:latin typeface="Bahnschrift" panose="020B0502040204020203" pitchFamily="34" charset="0"/>
              </a:rPr>
              <a:t>rd</a:t>
            </a:r>
            <a:r>
              <a:rPr lang="en-GB" dirty="0" smtClean="0">
                <a:latin typeface="Bahnschrift" panose="020B0502040204020203" pitchFamily="34" charset="0"/>
              </a:rPr>
              <a:t> May</a:t>
            </a:r>
            <a:endParaRPr lang="en-GB" dirty="0">
              <a:latin typeface="Bahnschrift" panose="020B0502040204020203" pitchFamily="34" charset="0"/>
            </a:endParaRPr>
          </a:p>
        </p:txBody>
      </p:sp>
      <p:pic>
        <p:nvPicPr>
          <p:cNvPr id="7" name="Picture 6">
            <a:extLst>
              <a:ext uri="{FF2B5EF4-FFF2-40B4-BE49-F238E27FC236}">
                <a16:creationId xmlns:a16="http://schemas.microsoft.com/office/drawing/2014/main" id="{0DD16443-F384-9F43-AEE2-060F0DE566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61059" y="3626407"/>
            <a:ext cx="2694264" cy="2710807"/>
          </a:xfrm>
          <a:prstGeom prst="rect">
            <a:avLst/>
          </a:prstGeom>
        </p:spPr>
      </p:pic>
      <p:pic>
        <p:nvPicPr>
          <p:cNvPr id="9" name="Picture 8">
            <a:extLst>
              <a:ext uri="{FF2B5EF4-FFF2-40B4-BE49-F238E27FC236}">
                <a16:creationId xmlns:a16="http://schemas.microsoft.com/office/drawing/2014/main" id="{94568FD6-1C5D-C44E-8003-0723736F2D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0" y="3626407"/>
            <a:ext cx="2694264" cy="2710807"/>
          </a:xfrm>
          <a:prstGeom prst="rect">
            <a:avLst/>
          </a:prstGeom>
        </p:spPr>
      </p:pic>
      <p:sp>
        <p:nvSpPr>
          <p:cNvPr id="10" name="Subtitle 2"/>
          <p:cNvSpPr txBox="1">
            <a:spLocks/>
          </p:cNvSpPr>
          <p:nvPr/>
        </p:nvSpPr>
        <p:spPr>
          <a:xfrm>
            <a:off x="-856343" y="6337214"/>
            <a:ext cx="56896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1800" dirty="0">
              <a:latin typeface="Bahnschrift" panose="020B0502040204020203" pitchFamily="34" charset="0"/>
            </a:endParaRPr>
          </a:p>
        </p:txBody>
      </p:sp>
    </p:spTree>
    <p:extLst>
      <p:ext uri="{BB962C8B-B14F-4D97-AF65-F5344CB8AC3E}">
        <p14:creationId xmlns:p14="http://schemas.microsoft.com/office/powerpoint/2010/main" val="39551790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543565" y="1241583"/>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9" name="Rectangle 8"/>
          <p:cNvSpPr/>
          <p:nvPr/>
        </p:nvSpPr>
        <p:spPr>
          <a:xfrm>
            <a:off x="182878" y="289869"/>
            <a:ext cx="11893008" cy="3477875"/>
          </a:xfrm>
          <a:prstGeom prst="rect">
            <a:avLst/>
          </a:prstGeom>
        </p:spPr>
        <p:txBody>
          <a:bodyPr wrap="square">
            <a:spAutoFit/>
          </a:bodyPr>
          <a:lstStyle/>
          <a:p>
            <a:pPr algn="ctr"/>
            <a:r>
              <a:rPr lang="en-GB" sz="4400" dirty="0" smtClean="0">
                <a:latin typeface="Bahnschrift" panose="020B0502040204020203" pitchFamily="34" charset="0"/>
              </a:rPr>
              <a:t>Saturday is the Champions League Final so this week we’re going to be thinking about teamwork.</a:t>
            </a:r>
          </a:p>
          <a:p>
            <a:endParaRPr lang="en-GB" sz="4400" dirty="0">
              <a:latin typeface="Bahnschrift" panose="020B0502040204020203" pitchFamily="34" charset="0"/>
            </a:endParaRPr>
          </a:p>
          <a:p>
            <a:pPr algn="ctr"/>
            <a:r>
              <a:rPr lang="en-GB" sz="4400" dirty="0" smtClean="0">
                <a:latin typeface="Bahnschrift" panose="020B0502040204020203" pitchFamily="34" charset="0"/>
              </a:rPr>
              <a:t>What ‘teams’ are you in?</a:t>
            </a:r>
          </a:p>
        </p:txBody>
      </p:sp>
      <p:sp>
        <p:nvSpPr>
          <p:cNvPr id="2" name="TextBox 1"/>
          <p:cNvSpPr txBox="1"/>
          <p:nvPr/>
        </p:nvSpPr>
        <p:spPr>
          <a:xfrm>
            <a:off x="182878" y="5752572"/>
            <a:ext cx="11833689" cy="1015663"/>
          </a:xfrm>
          <a:prstGeom prst="rect">
            <a:avLst/>
          </a:prstGeom>
          <a:noFill/>
        </p:spPr>
        <p:txBody>
          <a:bodyPr wrap="none" rtlCol="0">
            <a:spAutoFit/>
          </a:bodyPr>
          <a:lstStyle/>
          <a:p>
            <a:pPr algn="ctr"/>
            <a:r>
              <a:rPr lang="en-GB" sz="3000" dirty="0" smtClean="0">
                <a:latin typeface="Bahnschrift" panose="020B0502040204020203" pitchFamily="34" charset="0"/>
              </a:rPr>
              <a:t>How does it feel to be a part of a team when things are going well?</a:t>
            </a:r>
          </a:p>
          <a:p>
            <a:pPr algn="ctr"/>
            <a:r>
              <a:rPr lang="en-GB" sz="3000" dirty="0" smtClean="0">
                <a:latin typeface="Bahnschrift" panose="020B0502040204020203" pitchFamily="34" charset="0"/>
              </a:rPr>
              <a:t>How does it feel to be a part of a team when things are going badly?</a:t>
            </a:r>
            <a:endParaRPr lang="en-GB" sz="3000" dirty="0">
              <a:latin typeface="Bahnschrift" panose="020B0502040204020203" pitchFamily="34" charset="0"/>
            </a:endParaRPr>
          </a:p>
        </p:txBody>
      </p:sp>
      <p:sp>
        <p:nvSpPr>
          <p:cNvPr id="4" name="Rectangle 3"/>
          <p:cNvSpPr/>
          <p:nvPr/>
        </p:nvSpPr>
        <p:spPr>
          <a:xfrm>
            <a:off x="182878" y="4078912"/>
            <a:ext cx="11893008" cy="1446550"/>
          </a:xfrm>
          <a:prstGeom prst="rect">
            <a:avLst/>
          </a:prstGeom>
        </p:spPr>
        <p:txBody>
          <a:bodyPr wrap="square">
            <a:spAutoFit/>
          </a:bodyPr>
          <a:lstStyle/>
          <a:p>
            <a:pPr algn="ctr"/>
            <a:r>
              <a:rPr lang="en-GB" sz="4400" dirty="0">
                <a:solidFill>
                  <a:srgbClr val="FF0000"/>
                </a:solidFill>
                <a:latin typeface="Bahnschrift" panose="020B0502040204020203" pitchFamily="34" charset="0"/>
              </a:rPr>
              <a:t>sports teams     musical groups    your class    Ashgate     your family        </a:t>
            </a:r>
          </a:p>
        </p:txBody>
      </p:sp>
      <p:pic>
        <p:nvPicPr>
          <p:cNvPr id="8194" name="Picture 2" descr="UEFA Champions League - Wikiped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804" y="1843509"/>
            <a:ext cx="2353055" cy="2235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379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19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8" name="Rectangle 7">
            <a:extLst>
              <a:ext uri="{FF2B5EF4-FFF2-40B4-BE49-F238E27FC236}">
                <a16:creationId xmlns:a16="http://schemas.microsoft.com/office/drawing/2014/main" id="{F1765903-1C6C-1648-BD07-5C21A7D81866}"/>
              </a:ext>
            </a:extLst>
          </p:cNvPr>
          <p:cNvSpPr/>
          <p:nvPr/>
        </p:nvSpPr>
        <p:spPr>
          <a:xfrm>
            <a:off x="203692" y="31815"/>
            <a:ext cx="11845574" cy="1446550"/>
          </a:xfrm>
          <a:prstGeom prst="rect">
            <a:avLst/>
          </a:prstGeom>
        </p:spPr>
        <p:txBody>
          <a:bodyPr wrap="square">
            <a:spAutoFit/>
          </a:bodyPr>
          <a:lstStyle/>
          <a:p>
            <a:pPr algn="ctr"/>
            <a:endParaRPr lang="en-GB" sz="4400" dirty="0">
              <a:latin typeface="Bahnschrift" panose="020B0502040204020203" pitchFamily="34" charset="0"/>
            </a:endParaRPr>
          </a:p>
          <a:p>
            <a:pPr algn="ctr"/>
            <a:endParaRPr lang="en-GB" sz="4400" dirty="0">
              <a:latin typeface="Bahnschrift" panose="020B0502040204020203" pitchFamily="34" charset="0"/>
            </a:endParaRPr>
          </a:p>
        </p:txBody>
      </p:sp>
      <p:sp>
        <p:nvSpPr>
          <p:cNvPr id="15" name="Rectangle 14"/>
          <p:cNvSpPr/>
          <p:nvPr/>
        </p:nvSpPr>
        <p:spPr>
          <a:xfrm>
            <a:off x="101600" y="-21973"/>
            <a:ext cx="11947666" cy="769441"/>
          </a:xfrm>
          <a:prstGeom prst="rect">
            <a:avLst/>
          </a:prstGeom>
        </p:spPr>
        <p:txBody>
          <a:bodyPr wrap="square">
            <a:spAutoFit/>
          </a:bodyPr>
          <a:lstStyle/>
          <a:p>
            <a:pPr algn="ctr"/>
            <a:r>
              <a:rPr lang="en-GB" sz="4400" dirty="0" smtClean="0">
                <a:latin typeface="Bahnschrift" panose="020B0502040204020203" pitchFamily="34" charset="0"/>
              </a:rPr>
              <a:t>What makes a good team?</a:t>
            </a:r>
            <a:endParaRPr lang="en-GB" sz="4400" dirty="0">
              <a:latin typeface="Bahnschrift" panose="020B0502040204020203" pitchFamily="34" charset="0"/>
            </a:endParaRPr>
          </a:p>
        </p:txBody>
      </p:sp>
      <p:sp>
        <p:nvSpPr>
          <p:cNvPr id="16" name="Rectangle 15"/>
          <p:cNvSpPr/>
          <p:nvPr/>
        </p:nvSpPr>
        <p:spPr>
          <a:xfrm>
            <a:off x="101600" y="680233"/>
            <a:ext cx="11947666" cy="5078313"/>
          </a:xfrm>
          <a:prstGeom prst="rect">
            <a:avLst/>
          </a:prstGeom>
        </p:spPr>
        <p:txBody>
          <a:bodyPr wrap="square">
            <a:spAutoFit/>
          </a:bodyPr>
          <a:lstStyle/>
          <a:p>
            <a:pPr algn="ctr"/>
            <a:r>
              <a:rPr lang="en-GB" sz="3600" dirty="0" smtClean="0">
                <a:solidFill>
                  <a:srgbClr val="FF0000"/>
                </a:solidFill>
                <a:latin typeface="Bahnschrift" panose="020B0502040204020203" pitchFamily="34" charset="0"/>
              </a:rPr>
              <a:t>Did you think of any of these?</a:t>
            </a:r>
          </a:p>
          <a:p>
            <a:pPr algn="ctr"/>
            <a:r>
              <a:rPr lang="en-GB" sz="3600" dirty="0" smtClean="0">
                <a:latin typeface="Bahnschrift" panose="020B0502040204020203" pitchFamily="34" charset="0"/>
              </a:rPr>
              <a:t>Communication</a:t>
            </a:r>
          </a:p>
          <a:p>
            <a:pPr algn="ctr"/>
            <a:r>
              <a:rPr lang="en-GB" sz="3600" dirty="0" smtClean="0">
                <a:latin typeface="Bahnschrift" panose="020B0502040204020203" pitchFamily="34" charset="0"/>
              </a:rPr>
              <a:t>Cooperation</a:t>
            </a:r>
          </a:p>
          <a:p>
            <a:pPr algn="ctr"/>
            <a:r>
              <a:rPr lang="en-GB" sz="3600" dirty="0" smtClean="0">
                <a:latin typeface="Bahnschrift" panose="020B0502040204020203" pitchFamily="34" charset="0"/>
              </a:rPr>
              <a:t>Compromise</a:t>
            </a:r>
          </a:p>
          <a:p>
            <a:pPr algn="ctr"/>
            <a:r>
              <a:rPr lang="en-GB" sz="3600" dirty="0" smtClean="0">
                <a:latin typeface="Bahnschrift" panose="020B0502040204020203" pitchFamily="34" charset="0"/>
              </a:rPr>
              <a:t>Dedication</a:t>
            </a:r>
          </a:p>
          <a:p>
            <a:pPr algn="ctr"/>
            <a:r>
              <a:rPr lang="en-GB" sz="3600" dirty="0" smtClean="0">
                <a:latin typeface="Bahnschrift" panose="020B0502040204020203" pitchFamily="34" charset="0"/>
              </a:rPr>
              <a:t>Shared goals</a:t>
            </a:r>
          </a:p>
          <a:p>
            <a:pPr algn="ctr"/>
            <a:r>
              <a:rPr lang="en-GB" sz="3600" dirty="0" smtClean="0">
                <a:latin typeface="Bahnschrift" panose="020B0502040204020203" pitchFamily="34" charset="0"/>
              </a:rPr>
              <a:t>Patience</a:t>
            </a:r>
          </a:p>
          <a:p>
            <a:pPr algn="ctr"/>
            <a:r>
              <a:rPr lang="en-GB" sz="3600" dirty="0" smtClean="0">
                <a:latin typeface="Bahnschrift" panose="020B0502040204020203" pitchFamily="34" charset="0"/>
              </a:rPr>
              <a:t>Clear roles</a:t>
            </a:r>
            <a:endParaRPr lang="en-GB" sz="3600" dirty="0" smtClean="0">
              <a:latin typeface="Bahnschrift" panose="020B0502040204020203" pitchFamily="34" charset="0"/>
            </a:endParaRPr>
          </a:p>
          <a:p>
            <a:pPr algn="ctr"/>
            <a:r>
              <a:rPr lang="en-GB" sz="3600" dirty="0" smtClean="0">
                <a:latin typeface="Bahnschrift" panose="020B0502040204020203" pitchFamily="34" charset="0"/>
              </a:rPr>
              <a:t>Respect for each other</a:t>
            </a:r>
            <a:endParaRPr lang="en-GB" sz="3600" dirty="0">
              <a:latin typeface="Bahnschrift" panose="020B0502040204020203" pitchFamily="34" charset="0"/>
            </a:endParaRPr>
          </a:p>
        </p:txBody>
      </p:sp>
      <p:sp>
        <p:nvSpPr>
          <p:cNvPr id="17" name="Rectangle 16"/>
          <p:cNvSpPr/>
          <p:nvPr/>
        </p:nvSpPr>
        <p:spPr>
          <a:xfrm>
            <a:off x="0" y="5560045"/>
            <a:ext cx="12192000" cy="1323439"/>
          </a:xfrm>
          <a:prstGeom prst="rect">
            <a:avLst/>
          </a:prstGeom>
        </p:spPr>
        <p:txBody>
          <a:bodyPr wrap="square">
            <a:spAutoFit/>
          </a:bodyPr>
          <a:lstStyle/>
          <a:p>
            <a:pPr algn="ctr"/>
            <a:r>
              <a:rPr lang="en-GB" sz="4000" dirty="0" smtClean="0">
                <a:solidFill>
                  <a:srgbClr val="FF0000"/>
                </a:solidFill>
                <a:latin typeface="Bahnschrift" panose="020B0502040204020203" pitchFamily="34" charset="0"/>
              </a:rPr>
              <a:t>Thinking about your clas</a:t>
            </a:r>
            <a:r>
              <a:rPr lang="en-GB" sz="4000" dirty="0" smtClean="0">
                <a:solidFill>
                  <a:srgbClr val="FF0000"/>
                </a:solidFill>
                <a:latin typeface="Bahnschrift" panose="020B0502040204020203" pitchFamily="34" charset="0"/>
              </a:rPr>
              <a:t>s as a team, how could the teamwork be improved?</a:t>
            </a:r>
            <a:endParaRPr lang="en-GB" sz="4000" dirty="0">
              <a:solidFill>
                <a:srgbClr val="FF0000"/>
              </a:solidFill>
              <a:latin typeface="Bahnschrift" panose="020B0502040204020203" pitchFamily="34" charset="0"/>
            </a:endParaRPr>
          </a:p>
        </p:txBody>
      </p:sp>
      <p:pic>
        <p:nvPicPr>
          <p:cNvPr id="9218" name="Picture 2" descr="Who is on the Te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3692" y="2276219"/>
            <a:ext cx="4112168" cy="215888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ow building of an effective Team should be? - Strategists World"/>
          <p:cNvPicPr>
            <a:picLocks noChangeAspect="1" noChangeArrowheads="1"/>
          </p:cNvPicPr>
          <p:nvPr/>
        </p:nvPicPr>
        <p:blipFill rotWithShape="1">
          <a:blip r:embed="rId3">
            <a:extLst>
              <a:ext uri="{28A0092B-C50C-407E-A947-70E740481C1C}">
                <a14:useLocalDpi xmlns:a14="http://schemas.microsoft.com/office/drawing/2010/main" val="0"/>
              </a:ext>
            </a:extLst>
          </a:blip>
          <a:srcRect l="13751" r="15799"/>
          <a:stretch/>
        </p:blipFill>
        <p:spPr bwMode="auto">
          <a:xfrm>
            <a:off x="8033657" y="1909744"/>
            <a:ext cx="3553098" cy="3026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07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4" name="Rectangle 3"/>
          <p:cNvSpPr/>
          <p:nvPr/>
        </p:nvSpPr>
        <p:spPr>
          <a:xfrm>
            <a:off x="232721" y="43542"/>
            <a:ext cx="11845574" cy="6370975"/>
          </a:xfrm>
          <a:prstGeom prst="rect">
            <a:avLst/>
          </a:prstGeom>
        </p:spPr>
        <p:txBody>
          <a:bodyPr wrap="square">
            <a:spAutoFit/>
          </a:bodyPr>
          <a:lstStyle/>
          <a:p>
            <a:r>
              <a:rPr lang="en-GB" sz="4400" dirty="0" smtClean="0">
                <a:latin typeface="Bahnschrift" panose="020B0502040204020203" pitchFamily="34" charset="0"/>
              </a:rPr>
              <a:t>In the Bible (1 Corinthians 12), it says</a:t>
            </a:r>
          </a:p>
          <a:p>
            <a:pPr fontAlgn="base"/>
            <a:r>
              <a:rPr lang="en-GB" dirty="0" smtClean="0"/>
              <a:t>For </a:t>
            </a:r>
            <a:r>
              <a:rPr lang="en-GB" dirty="0"/>
              <a:t>the body does not consist of one member but of many. </a:t>
            </a:r>
            <a:r>
              <a:rPr lang="en-GB" dirty="0" smtClean="0"/>
              <a:t>If </a:t>
            </a:r>
            <a:r>
              <a:rPr lang="en-GB" dirty="0"/>
              <a:t>the foot should say, “Because I am not a hand, I do not belong to the body,” that would not make it any less a part of the body. </a:t>
            </a:r>
            <a:r>
              <a:rPr lang="en-GB" dirty="0" smtClean="0"/>
              <a:t>And </a:t>
            </a:r>
            <a:r>
              <a:rPr lang="en-GB" dirty="0"/>
              <a:t>if the ear should say, “Because I am not an eye, I do not belong to the body,” that would not make it any less a part of the body. </a:t>
            </a:r>
            <a:r>
              <a:rPr lang="en-GB" dirty="0" smtClean="0"/>
              <a:t>If </a:t>
            </a:r>
            <a:r>
              <a:rPr lang="en-GB" dirty="0"/>
              <a:t>the whole body were an eye, where would be the sense of hearing? If the whole body were an ear, where would be the sense of smell? </a:t>
            </a:r>
            <a:r>
              <a:rPr lang="en-GB" dirty="0" smtClean="0"/>
              <a:t>But </a:t>
            </a:r>
            <a:r>
              <a:rPr lang="en-GB" dirty="0"/>
              <a:t>as it is, </a:t>
            </a:r>
            <a:r>
              <a:rPr lang="en-GB" dirty="0" smtClean="0"/>
              <a:t>God </a:t>
            </a:r>
            <a:r>
              <a:rPr lang="en-GB" dirty="0"/>
              <a:t>arranged the members in the body, each one of them, </a:t>
            </a:r>
            <a:r>
              <a:rPr lang="en-GB" dirty="0" smtClean="0"/>
              <a:t>as </a:t>
            </a:r>
            <a:r>
              <a:rPr lang="en-GB" dirty="0"/>
              <a:t>he chose. </a:t>
            </a:r>
            <a:r>
              <a:rPr lang="en-GB" dirty="0" smtClean="0"/>
              <a:t>If </a:t>
            </a:r>
            <a:r>
              <a:rPr lang="en-GB" dirty="0"/>
              <a:t>all were a single member, where would the body be? </a:t>
            </a:r>
            <a:r>
              <a:rPr lang="en-GB" dirty="0" smtClean="0"/>
              <a:t>As </a:t>
            </a:r>
            <a:r>
              <a:rPr lang="en-GB" dirty="0"/>
              <a:t>it is, there are many </a:t>
            </a:r>
            <a:r>
              <a:rPr lang="en-GB" dirty="0" smtClean="0"/>
              <a:t>parts,</a:t>
            </a:r>
            <a:r>
              <a:rPr lang="en-GB" baseline="30000" dirty="0"/>
              <a:t> </a:t>
            </a:r>
            <a:r>
              <a:rPr lang="en-GB" dirty="0" smtClean="0"/>
              <a:t>yet </a:t>
            </a:r>
            <a:r>
              <a:rPr lang="en-GB" dirty="0"/>
              <a:t>one body.</a:t>
            </a:r>
          </a:p>
          <a:p>
            <a:pPr fontAlgn="base"/>
            <a:r>
              <a:rPr lang="en-GB" dirty="0" smtClean="0"/>
              <a:t>The </a:t>
            </a:r>
            <a:r>
              <a:rPr lang="en-GB" dirty="0"/>
              <a:t>eye cannot say to the hand, “I have no need of you,” nor again the head to the feet, “I have no need of you.” </a:t>
            </a:r>
            <a:r>
              <a:rPr lang="en-GB" dirty="0" smtClean="0"/>
              <a:t>On </a:t>
            </a:r>
            <a:r>
              <a:rPr lang="en-GB" dirty="0"/>
              <a:t>the contrary, the parts of the body that seem to be weaker are </a:t>
            </a:r>
            <a:r>
              <a:rPr lang="en-GB" dirty="0" smtClean="0"/>
              <a:t>indispensable…But </a:t>
            </a:r>
            <a:r>
              <a:rPr lang="en-GB" dirty="0"/>
              <a:t>God has so composed the body, giving greater </a:t>
            </a:r>
            <a:r>
              <a:rPr lang="en-GB" dirty="0" smtClean="0"/>
              <a:t>honour </a:t>
            </a:r>
            <a:r>
              <a:rPr lang="en-GB" dirty="0"/>
              <a:t>to the part that lacked it</a:t>
            </a:r>
            <a:r>
              <a:rPr lang="en-GB" dirty="0" smtClean="0"/>
              <a:t>,</a:t>
            </a:r>
            <a:r>
              <a:rPr lang="en-GB" b="1" dirty="0"/>
              <a:t> </a:t>
            </a:r>
            <a:r>
              <a:rPr lang="en-GB" dirty="0"/>
              <a:t>that there may be no division in the body, but that the members may have the same care for one another. </a:t>
            </a:r>
            <a:r>
              <a:rPr lang="en-GB" dirty="0" smtClean="0"/>
              <a:t>If </a:t>
            </a:r>
            <a:r>
              <a:rPr lang="en-GB" dirty="0"/>
              <a:t>one member suffers, all suffer together; if one member is </a:t>
            </a:r>
            <a:r>
              <a:rPr lang="en-GB" dirty="0" smtClean="0"/>
              <a:t>honoured</a:t>
            </a:r>
            <a:r>
              <a:rPr lang="en-GB" dirty="0"/>
              <a:t>, </a:t>
            </a:r>
            <a:r>
              <a:rPr lang="en-GB" baseline="30000" dirty="0">
                <a:hlinkClick r:id="rId2"/>
              </a:rPr>
              <a:t>p</a:t>
            </a:r>
            <a:r>
              <a:rPr lang="en-GB" dirty="0"/>
              <a:t>all rejoice together.</a:t>
            </a:r>
          </a:p>
          <a:p>
            <a:r>
              <a:rPr lang="en-GB" sz="3200" dirty="0" smtClean="0">
                <a:latin typeface="Bahnschrift" panose="020B0502040204020203" pitchFamily="34" charset="0"/>
              </a:rPr>
              <a:t>This means that all God’s people are a team in which every part is important just like every part of the body has </a:t>
            </a:r>
            <a:r>
              <a:rPr lang="en-GB" sz="3200" dirty="0">
                <a:latin typeface="Bahnschrift" panose="020B0502040204020203" pitchFamily="34" charset="0"/>
              </a:rPr>
              <a:t>a</a:t>
            </a:r>
            <a:r>
              <a:rPr lang="en-GB" sz="3200" dirty="0" smtClean="0">
                <a:latin typeface="Bahnschrift" panose="020B0502040204020203" pitchFamily="34" charset="0"/>
              </a:rPr>
              <a:t> job to do. We are one and we are strongest when we work together.</a:t>
            </a:r>
          </a:p>
          <a:p>
            <a:endParaRPr lang="en-GB" sz="4400" dirty="0">
              <a:latin typeface="Bahnschrift" panose="020B0502040204020203" pitchFamily="34" charset="0"/>
            </a:endParaRPr>
          </a:p>
          <a:p>
            <a:r>
              <a:rPr lang="en-GB" sz="4400" dirty="0" smtClean="0">
                <a:latin typeface="Bahnschrift" panose="020B0502040204020203" pitchFamily="34" charset="0"/>
              </a:rPr>
              <a:t>Here’s a </a:t>
            </a:r>
            <a:r>
              <a:rPr lang="en-GB" sz="4400" dirty="0" smtClean="0">
                <a:latin typeface="Bahnschrift" panose="020B0502040204020203" pitchFamily="34" charset="0"/>
                <a:hlinkClick r:id="rId3"/>
              </a:rPr>
              <a:t>story</a:t>
            </a:r>
            <a:r>
              <a:rPr lang="en-GB" sz="4400" dirty="0" smtClean="0">
                <a:latin typeface="Bahnschrift" panose="020B0502040204020203" pitchFamily="34" charset="0"/>
              </a:rPr>
              <a:t> about working together </a:t>
            </a:r>
            <a:r>
              <a:rPr lang="en-GB" sz="1600" dirty="0" smtClean="0">
                <a:latin typeface="Bahnschrift" panose="020B0502040204020203" pitchFamily="34" charset="0"/>
              </a:rPr>
              <a:t>(start from 1 minut</a:t>
            </a:r>
            <a:r>
              <a:rPr lang="en-GB" sz="1600" dirty="0" smtClean="0">
                <a:latin typeface="Bahnschrift" panose="020B0502040204020203" pitchFamily="34" charset="0"/>
              </a:rPr>
              <a:t>e).</a:t>
            </a:r>
            <a:endParaRPr lang="en-GB" sz="1600" dirty="0">
              <a:latin typeface="Bahnschrift" panose="020B0502040204020203" pitchFamily="34" charset="0"/>
            </a:endParaRPr>
          </a:p>
        </p:txBody>
      </p:sp>
    </p:spTree>
    <p:extLst>
      <p:ext uri="{BB962C8B-B14F-4D97-AF65-F5344CB8AC3E}">
        <p14:creationId xmlns:p14="http://schemas.microsoft.com/office/powerpoint/2010/main" val="311297406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1584</TotalTime>
  <Words>1080</Words>
  <Application>Microsoft Office PowerPoint</Application>
  <PresentationFormat>Widescreen</PresentationFormat>
  <Paragraphs>103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Bahnschrift</vt:lpstr>
      <vt:lpstr>Calibri</vt:lpstr>
      <vt:lpstr>Calibri Light</vt:lpstr>
      <vt:lpstr>Office Theme</vt:lpstr>
      <vt:lpstr>Classroom Collective Worship</vt:lpstr>
      <vt:lpstr>Earth Day</vt:lpstr>
      <vt:lpstr>PowerPoint Presentation</vt:lpstr>
      <vt:lpstr>PowerPoint Presentation</vt:lpstr>
      <vt:lpstr>PowerPoint Presentation</vt:lpstr>
      <vt:lpstr>Ramadan</vt:lpstr>
      <vt:lpstr>PowerPoint Presentation</vt:lpstr>
      <vt:lpstr>PowerPoint Presentation</vt:lpstr>
      <vt:lpstr>PowerPoint Presentation</vt:lpstr>
      <vt:lpstr>Resilience</vt:lpstr>
      <vt:lpstr>PowerPoint Presentation</vt:lpstr>
      <vt:lpstr>PowerPoint Presentation</vt:lpstr>
      <vt:lpstr>PowerPoint Presentation</vt:lpstr>
      <vt:lpstr>Regulation</vt:lpstr>
      <vt:lpstr>PowerPoint Presentation</vt:lpstr>
      <vt:lpstr>PowerPoint Presentation</vt:lpstr>
      <vt:lpstr>PowerPoint Presentation</vt:lpstr>
      <vt:lpstr>Teamwork</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Windows User</dc:creator>
  <cp:lastModifiedBy>Windows User</cp:lastModifiedBy>
  <cp:revision>124</cp:revision>
  <dcterms:created xsi:type="dcterms:W3CDTF">2021-09-01T09:02:18Z</dcterms:created>
  <dcterms:modified xsi:type="dcterms:W3CDTF">2022-04-19T13:51:42Z</dcterms:modified>
</cp:coreProperties>
</file>