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8" r:id="rId21"/>
    <p:sldId id="276" r:id="rId22"/>
    <p:sldId id="277" r:id="rId23"/>
    <p:sldId id="279" r:id="rId24"/>
    <p:sldId id="280" r:id="rId25"/>
    <p:sldId id="274" r:id="rId26"/>
    <p:sldId id="281" r:id="rId27"/>
    <p:sldId id="283" r:id="rId28"/>
    <p:sldId id="282" r:id="rId29"/>
    <p:sldId id="284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612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444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236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773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843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291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600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558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461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010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348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B58F8-D35E-4621-9411-76BB283C4E26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798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ucksters.com/holidays/rosh_hashanah.php" TargetMode="External"/><Relationship Id="rId2" Type="http://schemas.openxmlformats.org/officeDocument/2006/relationships/hyperlink" Target="https://www.bbc.co.uk/newsround/29363650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youtube.com/watch?v=-aEUjlxOK-Y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ducksters.com/holidays/yom_kippur.php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vityvillage.co.uk/peace-day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twinkl.co.uk/event/international-day-of-peace-2021" TargetMode="Externa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N3MHeNt6Yjs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www.youtube.com/watch?v=awo8jUxIm0c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ashgate.derby.sch.uk/mindfulness/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ZBnPlqQFPKs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b3Y9xVvQzw" TargetMode="External"/><Relationship Id="rId2" Type="http://schemas.openxmlformats.org/officeDocument/2006/relationships/hyperlink" Target="https://www.youtube.com/watch?v=WKEGou1zPII&amp;t=301s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www.twinkl.co.uk/resource/ks1-all-about-black-history-month-powerpoint-t-tp-2681762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/ks1-black-history-month-famous-black-men-and-women-information-posters-t-h-799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s://www.youtube.com/watch?v=om3INBWfoxY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35131" y="-405991"/>
            <a:ext cx="12697097" cy="2387600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002060"/>
                </a:solidFill>
                <a:latin typeface="Bahnschrift" panose="020B0502040204020203" pitchFamily="34" charset="0"/>
              </a:rPr>
              <a:t>Classroom Collective Worship</a:t>
            </a:r>
            <a:endParaRPr lang="en-GB" dirty="0">
              <a:solidFill>
                <a:srgbClr val="002060"/>
              </a:solidFill>
              <a:latin typeface="Bahnschrift" panose="020B0502040204020203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426384"/>
            <a:ext cx="9144000" cy="1655762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Bahnschrift" panose="020B0502040204020203" pitchFamily="34" charset="0"/>
              </a:rPr>
              <a:t>Autumn 1 - 2021</a:t>
            </a:r>
            <a:endParaRPr lang="en-GB" sz="3200" dirty="0">
              <a:latin typeface="Bahnschrift" panose="020B05020402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663" y="3337334"/>
            <a:ext cx="1986420" cy="19986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721" y="3337335"/>
            <a:ext cx="1986420" cy="19986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964" y="3337335"/>
            <a:ext cx="1986420" cy="19986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08" y="3337336"/>
            <a:ext cx="1986420" cy="19986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0105" y="3337334"/>
            <a:ext cx="1986420" cy="199861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73208" y="5551714"/>
            <a:ext cx="11253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Bahnschrift" panose="020B0502040204020203" pitchFamily="34" charset="0"/>
              </a:rPr>
              <a:t>      your self                    your learning                  your future                your community               your world</a:t>
            </a:r>
            <a:endParaRPr lang="en-GB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23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520786"/>
            <a:ext cx="9144000" cy="2387600"/>
          </a:xfrm>
        </p:spPr>
        <p:txBody>
          <a:bodyPr>
            <a:normAutofit/>
          </a:bodyPr>
          <a:lstStyle/>
          <a:p>
            <a:r>
              <a:rPr lang="en-GB" sz="8000" dirty="0" smtClean="0">
                <a:latin typeface="Bahnschrift" panose="020B0502040204020203" pitchFamily="34" charset="0"/>
              </a:rPr>
              <a:t>New Beginnings</a:t>
            </a:r>
            <a:endParaRPr lang="en-GB" sz="8000" dirty="0">
              <a:latin typeface="Bahnschrift" panose="020B0502040204020203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048585"/>
            <a:ext cx="9144000" cy="1655762"/>
          </a:xfrm>
        </p:spPr>
        <p:txBody>
          <a:bodyPr/>
          <a:lstStyle/>
          <a:p>
            <a:r>
              <a:rPr lang="en-GB" dirty="0" smtClean="0">
                <a:latin typeface="Bahnschrift" panose="020B0502040204020203" pitchFamily="34" charset="0"/>
              </a:rPr>
              <a:t>Week 1: 6</a:t>
            </a:r>
            <a:r>
              <a:rPr lang="en-GB" baseline="30000" dirty="0" smtClean="0">
                <a:latin typeface="Bahnschrift" panose="020B0502040204020203" pitchFamily="34" charset="0"/>
              </a:rPr>
              <a:t>th</a:t>
            </a:r>
            <a:r>
              <a:rPr lang="en-GB" dirty="0" smtClean="0">
                <a:latin typeface="Bahnschrift" panose="020B0502040204020203" pitchFamily="34" charset="0"/>
              </a:rPr>
              <a:t> September</a:t>
            </a:r>
            <a:endParaRPr lang="en-GB" dirty="0">
              <a:latin typeface="Bahnschrift" panose="020B05020402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046" y="3706791"/>
            <a:ext cx="2581907" cy="259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17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ercise Books for School | WHSmi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83748">
            <a:off x="311795" y="3481441"/>
            <a:ext cx="3010213" cy="301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w to Measure Children&amp;#39;s and Baby&amp;#39;s Feet | John Lewis &amp;amp; Partners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32"/>
          <a:stretch/>
        </p:blipFill>
        <p:spPr bwMode="auto">
          <a:xfrm rot="471793">
            <a:off x="7548198" y="3985191"/>
            <a:ext cx="4143433" cy="1995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omeless man arrested for carrying sharp pencil as an offensive weapon -  Mirror Onli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757" y="3893225"/>
            <a:ext cx="3277577" cy="217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31074" y="782046"/>
            <a:ext cx="11338560" cy="238760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>
                <a:latin typeface="Bahnschrift" panose="020B0502040204020203" pitchFamily="34" charset="0"/>
              </a:rPr>
              <a:t>What new things have you experienced this week?</a:t>
            </a:r>
          </a:p>
          <a:p>
            <a:pPr algn="ctr"/>
            <a:endParaRPr lang="en-GB" dirty="0">
              <a:latin typeface="Bahnschrift" panose="020B0502040204020203" pitchFamily="34" charset="0"/>
            </a:endParaRPr>
          </a:p>
          <a:p>
            <a:pPr algn="ctr"/>
            <a:r>
              <a:rPr lang="en-GB" dirty="0" smtClean="0">
                <a:latin typeface="Bahnschrift" panose="020B0502040204020203" pitchFamily="34" charset="0"/>
              </a:rPr>
              <a:t>How does having new things make you feel?</a:t>
            </a:r>
          </a:p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180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31074" y="364031"/>
            <a:ext cx="11338560" cy="52138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>
                <a:latin typeface="Bahnschrift" panose="020B0502040204020203" pitchFamily="34" charset="0"/>
              </a:rPr>
              <a:t>On January the 1</a:t>
            </a:r>
            <a:r>
              <a:rPr lang="en-GB" baseline="30000" dirty="0" smtClean="0">
                <a:latin typeface="Bahnschrift" panose="020B0502040204020203" pitchFamily="34" charset="0"/>
              </a:rPr>
              <a:t>st</a:t>
            </a:r>
            <a:r>
              <a:rPr lang="en-GB" dirty="0" smtClean="0">
                <a:latin typeface="Bahnschrift" panose="020B0502040204020203" pitchFamily="34" charset="0"/>
              </a:rPr>
              <a:t>, some people make resolutions about the year ahead. These might be things they want to achieve or things they want to change.</a:t>
            </a:r>
          </a:p>
          <a:p>
            <a:pPr algn="ctr"/>
            <a:endParaRPr lang="en-GB" dirty="0" smtClean="0">
              <a:latin typeface="Bahnschrift" panose="020B0502040204020203" pitchFamily="34" charset="0"/>
            </a:endParaRPr>
          </a:p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pic>
        <p:nvPicPr>
          <p:cNvPr id="2050" name="Picture 2" descr="Tried and tested: the best fireworks packs | Bonfire Night | The Guardi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95" y="3111657"/>
            <a:ext cx="5670459" cy="340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522349" y="3380125"/>
            <a:ext cx="524728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Bahnschrift" panose="020B0502040204020203" pitchFamily="34" charset="0"/>
              </a:rPr>
              <a:t>What three resolutions could you make for your new school year?</a:t>
            </a:r>
          </a:p>
          <a:p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90479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31074" y="364030"/>
            <a:ext cx="11338560" cy="661153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>
                <a:latin typeface="Bahnschrift" panose="020B0502040204020203" pitchFamily="34" charset="0"/>
              </a:rPr>
              <a:t>In 2021, Rosh Hashanah is from 6</a:t>
            </a:r>
            <a:r>
              <a:rPr lang="en-GB" baseline="30000" dirty="0" smtClean="0">
                <a:latin typeface="Bahnschrift" panose="020B0502040204020203" pitchFamily="34" charset="0"/>
              </a:rPr>
              <a:t>th </a:t>
            </a:r>
            <a:r>
              <a:rPr lang="en-GB" dirty="0" smtClean="0">
                <a:latin typeface="Bahnschrift" panose="020B0502040204020203" pitchFamily="34" charset="0"/>
              </a:rPr>
              <a:t>to 8</a:t>
            </a:r>
            <a:r>
              <a:rPr lang="en-GB" baseline="30000" dirty="0" smtClean="0">
                <a:latin typeface="Bahnschrift" panose="020B0502040204020203" pitchFamily="34" charset="0"/>
              </a:rPr>
              <a:t>th</a:t>
            </a:r>
            <a:r>
              <a:rPr lang="en-GB" dirty="0" smtClean="0">
                <a:latin typeface="Bahnschrift" panose="020B0502040204020203" pitchFamily="34" charset="0"/>
              </a:rPr>
              <a:t> September. It’s the Jewish new year festival and also celebrates the creation of the world.</a:t>
            </a:r>
          </a:p>
          <a:p>
            <a:pPr algn="ctr"/>
            <a:endParaRPr lang="en-GB" dirty="0">
              <a:latin typeface="Bahnschrift" panose="020B0502040204020203" pitchFamily="34" charset="0"/>
            </a:endParaRPr>
          </a:p>
          <a:p>
            <a:pPr algn="ctr"/>
            <a:endParaRPr lang="en-GB" dirty="0" smtClean="0">
              <a:latin typeface="Bahnschrift" panose="020B0502040204020203" pitchFamily="34" charset="0"/>
            </a:endParaRPr>
          </a:p>
          <a:p>
            <a:pPr algn="ctr"/>
            <a:endParaRPr lang="en-GB" dirty="0" smtClean="0">
              <a:latin typeface="Bahnschrift" panose="020B0502040204020203" pitchFamily="34" charset="0"/>
            </a:endParaRPr>
          </a:p>
          <a:p>
            <a:pPr algn="ctr"/>
            <a:endParaRPr lang="en-GB" dirty="0" smtClean="0">
              <a:latin typeface="Bahnschrift" panose="020B0502040204020203" pitchFamily="34" charset="0"/>
            </a:endParaRPr>
          </a:p>
          <a:p>
            <a:pPr algn="ctr"/>
            <a:endParaRPr lang="en-GB" dirty="0" smtClean="0">
              <a:latin typeface="Bahnschrift" panose="020B0502040204020203" pitchFamily="34" charset="0"/>
            </a:endParaRPr>
          </a:p>
          <a:p>
            <a:pPr algn="ctr"/>
            <a:endParaRPr lang="en-GB" sz="2800" dirty="0" smtClean="0">
              <a:latin typeface="Bahnschrift" panose="020B0502040204020203" pitchFamily="34" charset="0"/>
            </a:endParaRPr>
          </a:p>
          <a:p>
            <a:pPr algn="ctr"/>
            <a:r>
              <a:rPr lang="en-GB" sz="2800" dirty="0" smtClean="0">
                <a:latin typeface="Bahnschrift" panose="020B0502040204020203" pitchFamily="34" charset="0"/>
              </a:rPr>
              <a:t>Find out more about Rosh Hashanah </a:t>
            </a:r>
            <a:r>
              <a:rPr lang="en-GB" sz="2800" dirty="0" smtClean="0">
                <a:latin typeface="Bahnschrift" panose="020B0502040204020203" pitchFamily="34" charset="0"/>
                <a:hlinkClick r:id="rId2"/>
              </a:rPr>
              <a:t>here</a:t>
            </a:r>
            <a:r>
              <a:rPr lang="en-GB" sz="2800" dirty="0" smtClean="0">
                <a:latin typeface="Bahnschrift" panose="020B0502040204020203" pitchFamily="34" charset="0"/>
              </a:rPr>
              <a:t> and </a:t>
            </a:r>
            <a:r>
              <a:rPr lang="en-GB" sz="2800" dirty="0" smtClean="0">
                <a:latin typeface="Bahnschrift" panose="020B0502040204020203" pitchFamily="34" charset="0"/>
                <a:hlinkClick r:id="rId3"/>
              </a:rPr>
              <a:t>here</a:t>
            </a:r>
            <a:r>
              <a:rPr lang="en-GB" sz="2800" dirty="0" smtClean="0">
                <a:latin typeface="Bahnschrift" panose="020B0502040204020203" pitchFamily="34" charset="0"/>
              </a:rPr>
              <a:t>.</a:t>
            </a:r>
          </a:p>
        </p:txBody>
      </p:sp>
      <p:pic>
        <p:nvPicPr>
          <p:cNvPr id="3074" name="Picture 2" descr="Rosh Hashanah: Dates, Traditions &amp;amp; History - HISTO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405" y="2983998"/>
            <a:ext cx="3661955" cy="2746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Rosh Hashanah 101 | My Jewish Learni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974" y="2983998"/>
            <a:ext cx="4877186" cy="274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669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520786"/>
            <a:ext cx="9144000" cy="2387600"/>
          </a:xfrm>
        </p:spPr>
        <p:txBody>
          <a:bodyPr>
            <a:normAutofit/>
          </a:bodyPr>
          <a:lstStyle/>
          <a:p>
            <a:r>
              <a:rPr lang="en-GB" sz="8000" dirty="0" smtClean="0">
                <a:latin typeface="Bahnschrift" panose="020B0502040204020203" pitchFamily="34" charset="0"/>
              </a:rPr>
              <a:t>Forgiveness</a:t>
            </a:r>
            <a:endParaRPr lang="en-GB" sz="8000" dirty="0">
              <a:latin typeface="Bahnschrift" panose="020B0502040204020203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048585"/>
            <a:ext cx="9144000" cy="1655762"/>
          </a:xfrm>
        </p:spPr>
        <p:txBody>
          <a:bodyPr/>
          <a:lstStyle/>
          <a:p>
            <a:r>
              <a:rPr lang="en-GB" dirty="0" smtClean="0">
                <a:latin typeface="Bahnschrift" panose="020B0502040204020203" pitchFamily="34" charset="0"/>
              </a:rPr>
              <a:t>Week 2: 13</a:t>
            </a:r>
            <a:r>
              <a:rPr lang="en-GB" baseline="30000" dirty="0" smtClean="0">
                <a:latin typeface="Bahnschrift" panose="020B0502040204020203" pitchFamily="34" charset="0"/>
              </a:rPr>
              <a:t>th</a:t>
            </a:r>
            <a:r>
              <a:rPr lang="en-GB" dirty="0" smtClean="0">
                <a:latin typeface="Bahnschrift" panose="020B0502040204020203" pitchFamily="34" charset="0"/>
              </a:rPr>
              <a:t> September</a:t>
            </a:r>
            <a:endParaRPr lang="en-GB" dirty="0">
              <a:latin typeface="Bahnschrift" panose="020B0502040204020203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606" y="3729474"/>
            <a:ext cx="2693972" cy="2710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71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51517" y="546912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>
                <a:latin typeface="Bahnschrift" panose="020B0502040204020203" pitchFamily="34" charset="0"/>
                <a:hlinkClick r:id="rId2"/>
              </a:rPr>
              <a:t>The Angry Bee</a:t>
            </a:r>
            <a:endParaRPr lang="en-GB" dirty="0">
              <a:latin typeface="Bahnschrift" panose="020B0502040204020203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5235" y="1522716"/>
            <a:ext cx="6839905" cy="336279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40104" y="5076484"/>
            <a:ext cx="739016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 smtClean="0">
                <a:latin typeface="Bahnschrift" panose="020B0502040204020203" pitchFamily="34" charset="0"/>
              </a:rPr>
              <a:t>What happened to make the bee angry?</a:t>
            </a:r>
          </a:p>
          <a:p>
            <a:pPr algn="ctr"/>
            <a:r>
              <a:rPr lang="en-GB" sz="3200" dirty="0" smtClean="0">
                <a:latin typeface="Bahnschrift" panose="020B0502040204020203" pitchFamily="34" charset="0"/>
              </a:rPr>
              <a:t>How did he feel before he forgave?</a:t>
            </a:r>
          </a:p>
          <a:p>
            <a:pPr algn="ctr"/>
            <a:r>
              <a:rPr lang="en-GB" sz="3200" dirty="0" smtClean="0">
                <a:latin typeface="Bahnschrift" panose="020B0502040204020203" pitchFamily="34" charset="0"/>
              </a:rPr>
              <a:t>How did he feel after he forgave?</a:t>
            </a:r>
          </a:p>
        </p:txBody>
      </p:sp>
    </p:spTree>
    <p:extLst>
      <p:ext uri="{BB962C8B-B14F-4D97-AF65-F5344CB8AC3E}">
        <p14:creationId xmlns:p14="http://schemas.microsoft.com/office/powerpoint/2010/main" val="2685589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>
                <a:latin typeface="Bahnschrift" panose="020B0502040204020203" pitchFamily="34" charset="0"/>
              </a:rPr>
              <a:t>What is forgiveness?</a:t>
            </a:r>
          </a:p>
          <a:p>
            <a:pPr algn="ctr"/>
            <a:endParaRPr lang="en-GB" dirty="0" smtClean="0">
              <a:latin typeface="Bahnschrift" panose="020B0502040204020203" pitchFamily="34" charset="0"/>
            </a:endParaRPr>
          </a:p>
          <a:p>
            <a:pPr algn="ctr"/>
            <a:r>
              <a:rPr lang="en-GB" dirty="0" smtClean="0">
                <a:latin typeface="Bahnschrift" panose="020B0502040204020203" pitchFamily="34" charset="0"/>
              </a:rPr>
              <a:t>Can you think of a time when you’ve had to forgive someone?</a:t>
            </a:r>
          </a:p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pic>
        <p:nvPicPr>
          <p:cNvPr id="5122" name="Picture 2" descr="Forgiveness as Self-Care: Forgive Someone Else, Save Yourself | Workit  Healt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822" y="3037691"/>
            <a:ext cx="4558938" cy="347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91439" y="3374667"/>
            <a:ext cx="714538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Bahnschrift" panose="020B0502040204020203" pitchFamily="34" charset="0"/>
              </a:rPr>
              <a:t>Is it always easy to </a:t>
            </a:r>
            <a:r>
              <a:rPr lang="en-GB" sz="4400" dirty="0" smtClean="0">
                <a:latin typeface="Bahnschrift" panose="020B0502040204020203" pitchFamily="34" charset="0"/>
              </a:rPr>
              <a:t>forgive?</a:t>
            </a:r>
            <a:endParaRPr lang="en-GB" sz="4400" dirty="0">
              <a:latin typeface="Bahnschrift" panose="020B0502040204020203" pitchFamily="34" charset="0"/>
            </a:endParaRPr>
          </a:p>
          <a:p>
            <a:endParaRPr lang="en-GB" sz="4400" dirty="0">
              <a:latin typeface="Bahnschrift" panose="020B0502040204020203" pitchFamily="34" charset="0"/>
            </a:endParaRPr>
          </a:p>
          <a:p>
            <a:r>
              <a:rPr lang="en-GB" sz="4400" dirty="0">
                <a:latin typeface="Bahnschrift" panose="020B0502040204020203" pitchFamily="34" charset="0"/>
              </a:rPr>
              <a:t>How can you show someone you forgive them?</a:t>
            </a:r>
          </a:p>
        </p:txBody>
      </p:sp>
    </p:spTree>
    <p:extLst>
      <p:ext uri="{BB962C8B-B14F-4D97-AF65-F5344CB8AC3E}">
        <p14:creationId xmlns:p14="http://schemas.microsoft.com/office/powerpoint/2010/main" val="2943824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70263" y="324844"/>
            <a:ext cx="11338560" cy="4338598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5200" dirty="0" smtClean="0">
                <a:latin typeface="Bahnschrift" panose="020B0502040204020203" pitchFamily="34" charset="0"/>
              </a:rPr>
              <a:t>Most religions teach people about the importance of forgiveness. In the Christian Bible, this is what Jesus said:</a:t>
            </a:r>
          </a:p>
          <a:p>
            <a:pPr algn="ctr"/>
            <a:endParaRPr lang="en-GB" sz="3800" dirty="0">
              <a:latin typeface="Bahnschrift" panose="020B0502040204020203" pitchFamily="34" charset="0"/>
            </a:endParaRPr>
          </a:p>
          <a:p>
            <a:r>
              <a:rPr lang="en-GB" sz="3800" dirty="0" smtClean="0">
                <a:solidFill>
                  <a:srgbClr val="FF0000"/>
                </a:solidFill>
              </a:rPr>
              <a:t>Peter </a:t>
            </a:r>
            <a:r>
              <a:rPr lang="en-GB" sz="3800" dirty="0">
                <a:solidFill>
                  <a:srgbClr val="FF0000"/>
                </a:solidFill>
              </a:rPr>
              <a:t>came to Jesus and asked, “Lord, how many times shall I forgive my brother or sister who sins against me? Up to seven times</a:t>
            </a:r>
            <a:r>
              <a:rPr lang="en-GB" sz="3800" dirty="0" smtClean="0">
                <a:solidFill>
                  <a:srgbClr val="FF0000"/>
                </a:solidFill>
              </a:rPr>
              <a:t>?”</a:t>
            </a:r>
          </a:p>
          <a:p>
            <a:endParaRPr lang="en-GB" sz="3800" dirty="0">
              <a:solidFill>
                <a:srgbClr val="FF0000"/>
              </a:solidFill>
            </a:endParaRPr>
          </a:p>
          <a:p>
            <a:r>
              <a:rPr lang="en-GB" sz="3800" dirty="0" smtClean="0">
                <a:solidFill>
                  <a:srgbClr val="FF0000"/>
                </a:solidFill>
              </a:rPr>
              <a:t>Jesus </a:t>
            </a:r>
            <a:r>
              <a:rPr lang="en-GB" sz="3800" dirty="0">
                <a:solidFill>
                  <a:srgbClr val="FF0000"/>
                </a:solidFill>
              </a:rPr>
              <a:t>answered, “I tell you, not seven times, but seventy-seven times.</a:t>
            </a:r>
          </a:p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4247495"/>
            <a:ext cx="12191999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 smtClean="0">
                <a:latin typeface="Bahnschrift" panose="020B0502040204020203" pitchFamily="34" charset="0"/>
              </a:rPr>
              <a:t>The Jewish festival of Yom Kippur is 15</a:t>
            </a:r>
            <a:r>
              <a:rPr lang="en-GB" sz="3600" baseline="30000" dirty="0" smtClean="0">
                <a:latin typeface="Bahnschrift" panose="020B0502040204020203" pitchFamily="34" charset="0"/>
              </a:rPr>
              <a:t>th</a:t>
            </a:r>
            <a:r>
              <a:rPr lang="en-GB" sz="3600" dirty="0" smtClean="0">
                <a:latin typeface="Bahnschrift" panose="020B0502040204020203" pitchFamily="34" charset="0"/>
              </a:rPr>
              <a:t> – 16</a:t>
            </a:r>
            <a:r>
              <a:rPr lang="en-GB" sz="3600" baseline="30000" dirty="0" smtClean="0">
                <a:latin typeface="Bahnschrift" panose="020B0502040204020203" pitchFamily="34" charset="0"/>
              </a:rPr>
              <a:t>th</a:t>
            </a:r>
            <a:r>
              <a:rPr lang="en-GB" sz="3600" dirty="0" smtClean="0">
                <a:latin typeface="Bahnschrift" panose="020B0502040204020203" pitchFamily="34" charset="0"/>
              </a:rPr>
              <a:t> September and focuses on forgiveness. Learn more </a:t>
            </a:r>
            <a:r>
              <a:rPr lang="en-GB" sz="3600" dirty="0" smtClean="0">
                <a:latin typeface="Bahnschrift" panose="020B0502040204020203" pitchFamily="34" charset="0"/>
                <a:hlinkClick r:id="rId2"/>
              </a:rPr>
              <a:t>here</a:t>
            </a:r>
            <a:r>
              <a:rPr lang="en-GB" sz="3600" dirty="0" smtClean="0">
                <a:latin typeface="Bahnschrift" panose="020B0502040204020203" pitchFamily="34" charset="0"/>
              </a:rPr>
              <a:t>.</a:t>
            </a:r>
          </a:p>
          <a:p>
            <a:pPr algn="ctr"/>
            <a:endParaRPr lang="en-GB" sz="3600" dirty="0" smtClean="0">
              <a:latin typeface="Bahnschrift" panose="020B0502040204020203" pitchFamily="34" charset="0"/>
            </a:endParaRPr>
          </a:p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Why is it important to forgive others?</a:t>
            </a:r>
          </a:p>
        </p:txBody>
      </p:sp>
    </p:spTree>
    <p:extLst>
      <p:ext uri="{BB962C8B-B14F-4D97-AF65-F5344CB8AC3E}">
        <p14:creationId xmlns:p14="http://schemas.microsoft.com/office/powerpoint/2010/main" val="2421985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3509" y="520786"/>
            <a:ext cx="11521440" cy="2387600"/>
          </a:xfrm>
        </p:spPr>
        <p:txBody>
          <a:bodyPr>
            <a:normAutofit/>
          </a:bodyPr>
          <a:lstStyle/>
          <a:p>
            <a:r>
              <a:rPr lang="en-GB" sz="8000" dirty="0" smtClean="0">
                <a:latin typeface="Bahnschrift" panose="020B0502040204020203" pitchFamily="34" charset="0"/>
              </a:rPr>
              <a:t>Peace and Mindfulness</a:t>
            </a:r>
            <a:endParaRPr lang="en-GB" sz="8000" dirty="0">
              <a:latin typeface="Bahnschrift" panose="020B0502040204020203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048585"/>
            <a:ext cx="9144000" cy="1655762"/>
          </a:xfrm>
        </p:spPr>
        <p:txBody>
          <a:bodyPr/>
          <a:lstStyle/>
          <a:p>
            <a:r>
              <a:rPr lang="en-GB" dirty="0" smtClean="0">
                <a:latin typeface="Bahnschrift" panose="020B0502040204020203" pitchFamily="34" charset="0"/>
              </a:rPr>
              <a:t>Week 3: 20</a:t>
            </a:r>
            <a:r>
              <a:rPr lang="en-GB" baseline="30000" dirty="0" smtClean="0">
                <a:latin typeface="Bahnschrift" panose="020B0502040204020203" pitchFamily="34" charset="0"/>
              </a:rPr>
              <a:t>th</a:t>
            </a:r>
            <a:r>
              <a:rPr lang="en-GB" dirty="0" smtClean="0">
                <a:latin typeface="Bahnschrift" panose="020B0502040204020203" pitchFamily="34" charset="0"/>
              </a:rPr>
              <a:t> September</a:t>
            </a:r>
            <a:endParaRPr lang="en-GB" dirty="0">
              <a:latin typeface="Bahnschrift" panose="020B05020402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046" y="3706791"/>
            <a:ext cx="2581907" cy="259776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3367" y="6119885"/>
            <a:ext cx="2472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Bahnschrift" panose="020B0502040204020203" pitchFamily="34" charset="0"/>
              </a:rPr>
              <a:t>Lots of activities </a:t>
            </a:r>
            <a:r>
              <a:rPr lang="en-GB" dirty="0" smtClean="0">
                <a:latin typeface="Bahnschrift" panose="020B0502040204020203" pitchFamily="34" charset="0"/>
                <a:hlinkClick r:id="rId3"/>
              </a:rPr>
              <a:t>here</a:t>
            </a:r>
            <a:r>
              <a:rPr lang="en-GB" dirty="0" smtClean="0">
                <a:latin typeface="Bahnschrift" panose="020B0502040204020203" pitchFamily="34" charset="0"/>
              </a:rPr>
              <a:t>.</a:t>
            </a:r>
            <a:endParaRPr lang="en-GB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40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317" y="194215"/>
            <a:ext cx="5525048" cy="38236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7513" y="2743028"/>
            <a:ext cx="6085395" cy="3823656"/>
          </a:xfrm>
          <a:prstGeom prst="rect">
            <a:avLst/>
          </a:prstGeom>
        </p:spPr>
      </p:pic>
      <p:pic>
        <p:nvPicPr>
          <p:cNvPr id="7170" name="Picture 2" descr="UN International Day of Peace - Shaping Peace Together | New Europea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848" y="195422"/>
            <a:ext cx="4610830" cy="3230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85317" y="4259952"/>
            <a:ext cx="552504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latin typeface="Bahnschrift" panose="020B0502040204020203" pitchFamily="34" charset="0"/>
              </a:rPr>
              <a:t>What makes you feel peaceful? Places, people, things…</a:t>
            </a:r>
            <a:endParaRPr lang="en-GB" sz="4400" dirty="0"/>
          </a:p>
        </p:txBody>
      </p:sp>
      <p:sp>
        <p:nvSpPr>
          <p:cNvPr id="7" name="Rectangle 6"/>
          <p:cNvSpPr/>
          <p:nvPr/>
        </p:nvSpPr>
        <p:spPr>
          <a:xfrm>
            <a:off x="9409463" y="3241405"/>
            <a:ext cx="25506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Bahnschrift" panose="020B0502040204020203" pitchFamily="34" charset="0"/>
              </a:rPr>
              <a:t>More information </a:t>
            </a:r>
            <a:r>
              <a:rPr lang="en-GB" dirty="0" smtClean="0">
                <a:latin typeface="Bahnschrift" panose="020B0502040204020203" pitchFamily="34" charset="0"/>
                <a:hlinkClick r:id="rId5"/>
              </a:rPr>
              <a:t>here</a:t>
            </a:r>
            <a:r>
              <a:rPr lang="en-GB" dirty="0" smtClean="0">
                <a:latin typeface="Bahnschrift" panose="020B0502040204020203" pitchFamily="34" charset="0"/>
              </a:rPr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2178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535578" y="1343745"/>
            <a:ext cx="11338560" cy="522687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>
                <a:latin typeface="Bahnschrift" panose="020B0502040204020203" pitchFamily="34" charset="0"/>
              </a:rPr>
              <a:t>Get comfortable.</a:t>
            </a:r>
          </a:p>
          <a:p>
            <a:pPr algn="ctr"/>
            <a:r>
              <a:rPr lang="en-GB" dirty="0" smtClean="0">
                <a:latin typeface="Bahnschrift" panose="020B0502040204020203" pitchFamily="34" charset="0"/>
              </a:rPr>
              <a:t>Close your eyes.</a:t>
            </a:r>
          </a:p>
          <a:p>
            <a:pPr algn="ctr"/>
            <a:r>
              <a:rPr lang="en-GB" dirty="0" smtClean="0">
                <a:latin typeface="Bahnschrift" panose="020B0502040204020203" pitchFamily="34" charset="0"/>
              </a:rPr>
              <a:t>Take slow, deep breaths.</a:t>
            </a:r>
          </a:p>
          <a:p>
            <a:pPr algn="ctr"/>
            <a:r>
              <a:rPr lang="en-GB" dirty="0" smtClean="0">
                <a:latin typeface="Bahnschrift" panose="020B0502040204020203" pitchFamily="34" charset="0"/>
              </a:rPr>
              <a:t>Stay silent.</a:t>
            </a:r>
          </a:p>
          <a:p>
            <a:pPr algn="ctr"/>
            <a:r>
              <a:rPr lang="en-GB" dirty="0" smtClean="0">
                <a:latin typeface="Bahnschrift" panose="020B0502040204020203" pitchFamily="34" charset="0"/>
              </a:rPr>
              <a:t>Relax every part of your body.</a:t>
            </a:r>
          </a:p>
          <a:p>
            <a:pPr algn="ctr"/>
            <a:r>
              <a:rPr lang="en-GB" dirty="0" smtClean="0">
                <a:latin typeface="Bahnschrift" panose="020B0502040204020203" pitchFamily="34" charset="0"/>
              </a:rPr>
              <a:t>Listen to </a:t>
            </a:r>
            <a:r>
              <a:rPr lang="en-GB" dirty="0" smtClean="0">
                <a:latin typeface="Bahnschrift" panose="020B0502040204020203" pitchFamily="34" charset="0"/>
                <a:hlinkClick r:id="rId2"/>
              </a:rPr>
              <a:t>the music</a:t>
            </a:r>
            <a:r>
              <a:rPr lang="en-GB" dirty="0" smtClean="0">
                <a:latin typeface="Bahnschrift" panose="020B0502040204020203" pitchFamily="34" charset="0"/>
              </a:rPr>
              <a:t>.</a:t>
            </a:r>
          </a:p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895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853440" y="377092"/>
            <a:ext cx="11338560" cy="522687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>
                <a:latin typeface="Bahnschrift" panose="020B0502040204020203" pitchFamily="34" charset="0"/>
              </a:rPr>
              <a:t>What is mindfulness? Learn more </a:t>
            </a:r>
            <a:r>
              <a:rPr lang="en-GB" dirty="0" smtClean="0">
                <a:latin typeface="Bahnschrift" panose="020B0502040204020203" pitchFamily="34" charset="0"/>
                <a:hlinkClick r:id="rId2"/>
              </a:rPr>
              <a:t>here</a:t>
            </a:r>
            <a:r>
              <a:rPr lang="en-GB" dirty="0" smtClean="0">
                <a:latin typeface="Bahnschrift" panose="020B0502040204020203" pitchFamily="34" charset="0"/>
              </a:rPr>
              <a:t>.</a:t>
            </a:r>
          </a:p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pic>
        <p:nvPicPr>
          <p:cNvPr id="8194" name="Picture 2" descr="Why Mindfulness is Gaining Popularity in Our Frantic World | Business  Improvement Architec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42" y="1223636"/>
            <a:ext cx="6806928" cy="408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7208521" y="1865331"/>
            <a:ext cx="485502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What are your favourite ways to practise mindfulness?</a:t>
            </a:r>
          </a:p>
        </p:txBody>
      </p:sp>
      <p:sp>
        <p:nvSpPr>
          <p:cNvPr id="4" name="Rectangle 3"/>
          <p:cNvSpPr/>
          <p:nvPr/>
        </p:nvSpPr>
        <p:spPr>
          <a:xfrm>
            <a:off x="143691" y="4542134"/>
            <a:ext cx="1204830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4400" dirty="0" smtClean="0">
              <a:latin typeface="Bahnschrift" panose="020B0502040204020203" pitchFamily="34" charset="0"/>
            </a:endParaRPr>
          </a:p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Did you know, we have loads of mindfulness activities on our </a:t>
            </a:r>
            <a:r>
              <a:rPr lang="en-GB" sz="4400" dirty="0" smtClean="0">
                <a:latin typeface="Bahnschrift" panose="020B0502040204020203" pitchFamily="34" charset="0"/>
                <a:hlinkClick r:id="rId4"/>
              </a:rPr>
              <a:t>school website</a:t>
            </a:r>
            <a:r>
              <a:rPr lang="en-GB" sz="4400" dirty="0" smtClean="0">
                <a:latin typeface="Bahnschrift" panose="020B0502040204020203" pitchFamily="34" charset="0"/>
              </a:rPr>
              <a:t>?</a:t>
            </a:r>
            <a:endParaRPr lang="en-GB" sz="44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954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91" y="520786"/>
            <a:ext cx="11913326" cy="2387600"/>
          </a:xfrm>
        </p:spPr>
        <p:txBody>
          <a:bodyPr>
            <a:normAutofit/>
          </a:bodyPr>
          <a:lstStyle/>
          <a:p>
            <a:r>
              <a:rPr lang="en-GB" sz="8000" dirty="0" smtClean="0">
                <a:latin typeface="Bahnschrift" panose="020B0502040204020203" pitchFamily="34" charset="0"/>
              </a:rPr>
              <a:t>Taking Care of Your Body</a:t>
            </a:r>
            <a:endParaRPr lang="en-GB" sz="8000" dirty="0">
              <a:latin typeface="Bahnschrift" panose="020B0502040204020203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048585"/>
            <a:ext cx="9144000" cy="1655762"/>
          </a:xfrm>
        </p:spPr>
        <p:txBody>
          <a:bodyPr/>
          <a:lstStyle/>
          <a:p>
            <a:r>
              <a:rPr lang="en-GB" dirty="0" smtClean="0">
                <a:latin typeface="Bahnschrift" panose="020B0502040204020203" pitchFamily="34" charset="0"/>
              </a:rPr>
              <a:t>Week 4: 27</a:t>
            </a:r>
            <a:r>
              <a:rPr lang="en-GB" baseline="30000" dirty="0" smtClean="0">
                <a:latin typeface="Bahnschrift" panose="020B0502040204020203" pitchFamily="34" charset="0"/>
              </a:rPr>
              <a:t>th</a:t>
            </a:r>
            <a:r>
              <a:rPr lang="en-GB" dirty="0" smtClean="0">
                <a:latin typeface="Bahnschrift" panose="020B0502040204020203" pitchFamily="34" charset="0"/>
              </a:rPr>
              <a:t> September</a:t>
            </a:r>
            <a:endParaRPr lang="en-GB" dirty="0">
              <a:latin typeface="Bahnschrift" panose="020B05020402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046" y="3706791"/>
            <a:ext cx="2581907" cy="259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820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5317" y="194215"/>
            <a:ext cx="1184557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Wednesday 29</a:t>
            </a:r>
            <a:r>
              <a:rPr lang="en-GB" sz="4400" baseline="30000" dirty="0" smtClean="0">
                <a:latin typeface="Bahnschrift" panose="020B0502040204020203" pitchFamily="34" charset="0"/>
              </a:rPr>
              <a:t>th</a:t>
            </a:r>
            <a:r>
              <a:rPr lang="en-GB" sz="4400" dirty="0" smtClean="0">
                <a:latin typeface="Bahnschrift" panose="020B0502040204020203" pitchFamily="34" charset="0"/>
              </a:rPr>
              <a:t> September is World Heart Day</a:t>
            </a:r>
            <a:endParaRPr lang="en-GB" sz="4400" dirty="0"/>
          </a:p>
        </p:txBody>
      </p:sp>
      <p:pic>
        <p:nvPicPr>
          <p:cNvPr id="10242" name="Picture 2" descr="Resync Your Heart on World Heart Da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65" b="13516"/>
          <a:stretch/>
        </p:blipFill>
        <p:spPr bwMode="auto">
          <a:xfrm>
            <a:off x="2995238" y="963656"/>
            <a:ext cx="6102146" cy="401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203693" y="4814112"/>
            <a:ext cx="1184557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Why is our heart so important?</a:t>
            </a:r>
            <a:br>
              <a:rPr lang="en-GB" sz="4400" dirty="0" smtClean="0">
                <a:latin typeface="Bahnschrift" panose="020B0502040204020203" pitchFamily="34" charset="0"/>
              </a:rPr>
            </a:br>
            <a:r>
              <a:rPr lang="en-GB" sz="4400" dirty="0" smtClean="0">
                <a:latin typeface="Bahnschrift" panose="020B0502040204020203" pitchFamily="34" charset="0"/>
              </a:rPr>
              <a:t>How can we look after our heart?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444816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5317" y="194215"/>
            <a:ext cx="1184557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The Christian Bible says:</a:t>
            </a: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endParaRPr lang="en-GB" sz="4400" dirty="0" smtClean="0">
              <a:latin typeface="Bahnschrift" panose="020B0502040204020203" pitchFamily="34" charset="0"/>
            </a:endParaRP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endParaRPr lang="en-GB" sz="4400" dirty="0" smtClean="0">
              <a:latin typeface="Bahnschrift" panose="020B0502040204020203" pitchFamily="34" charset="0"/>
            </a:endParaRP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What do you think this means?</a:t>
            </a:r>
          </a:p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Let’s make a class list of how we can take care of our whole bodies.</a:t>
            </a:r>
          </a:p>
        </p:txBody>
      </p:sp>
      <p:pic>
        <p:nvPicPr>
          <p:cNvPr id="11266" name="Picture 2" descr="Your body is a temple - THIRSTY DE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835" y="993086"/>
            <a:ext cx="4567646" cy="3238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0272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3693" y="873480"/>
            <a:ext cx="1184557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Meditation can help us look after our mind which is just as important as looking after the rest of our body.</a:t>
            </a: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We all need to be calm and sensible so that everyone can give it a good go.</a:t>
            </a: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r>
              <a:rPr lang="en-GB" sz="4400" dirty="0" smtClean="0">
                <a:latin typeface="Bahnschrift" panose="020B0502040204020203" pitchFamily="34" charset="0"/>
                <a:hlinkClick r:id="rId2"/>
              </a:rPr>
              <a:t>Let’s try it</a:t>
            </a:r>
            <a:endParaRPr lang="en-GB" sz="44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127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91" y="520786"/>
            <a:ext cx="11913326" cy="2387600"/>
          </a:xfrm>
        </p:spPr>
        <p:txBody>
          <a:bodyPr>
            <a:normAutofit/>
          </a:bodyPr>
          <a:lstStyle/>
          <a:p>
            <a:r>
              <a:rPr lang="en-GB" sz="8000" dirty="0" smtClean="0">
                <a:latin typeface="Bahnschrift" panose="020B0502040204020203" pitchFamily="34" charset="0"/>
              </a:rPr>
              <a:t>Celebrating Diversity</a:t>
            </a:r>
            <a:endParaRPr lang="en-GB" sz="8000" dirty="0">
              <a:latin typeface="Bahnschrift" panose="020B0502040204020203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048585"/>
            <a:ext cx="9144000" cy="1655762"/>
          </a:xfrm>
        </p:spPr>
        <p:txBody>
          <a:bodyPr/>
          <a:lstStyle/>
          <a:p>
            <a:r>
              <a:rPr lang="en-GB" dirty="0" smtClean="0">
                <a:latin typeface="Bahnschrift" panose="020B0502040204020203" pitchFamily="34" charset="0"/>
              </a:rPr>
              <a:t>Week 5: 4</a:t>
            </a:r>
            <a:r>
              <a:rPr lang="en-GB" baseline="30000" dirty="0" smtClean="0">
                <a:latin typeface="Bahnschrift" panose="020B0502040204020203" pitchFamily="34" charset="0"/>
              </a:rPr>
              <a:t>th</a:t>
            </a:r>
            <a:r>
              <a:rPr lang="en-GB" dirty="0" smtClean="0">
                <a:latin typeface="Bahnschrift" panose="020B0502040204020203" pitchFamily="34" charset="0"/>
              </a:rPr>
              <a:t> October</a:t>
            </a:r>
            <a:endParaRPr lang="en-GB" dirty="0">
              <a:latin typeface="Bahnschrift" panose="020B05020402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3480" y="3663117"/>
            <a:ext cx="2746223" cy="2763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179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3693" y="1552749"/>
            <a:ext cx="1184557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October is Black History Month in the UK.</a:t>
            </a: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Find out some American history </a:t>
            </a:r>
            <a:r>
              <a:rPr lang="en-GB" sz="4400" dirty="0" smtClean="0">
                <a:latin typeface="Bahnschrift" panose="020B0502040204020203" pitchFamily="34" charset="0"/>
                <a:hlinkClick r:id="rId2"/>
              </a:rPr>
              <a:t>here</a:t>
            </a:r>
            <a:r>
              <a:rPr lang="en-GB" sz="4400" dirty="0" smtClean="0">
                <a:latin typeface="Bahnschrift" panose="020B0502040204020203" pitchFamily="34" charset="0"/>
              </a:rPr>
              <a:t>.</a:t>
            </a:r>
          </a:p>
          <a:p>
            <a:pPr algn="ctr"/>
            <a:endParaRPr lang="en-GB" sz="4400" dirty="0" smtClean="0">
              <a:latin typeface="Bahnschrift" panose="020B0502040204020203" pitchFamily="34" charset="0"/>
            </a:endParaRPr>
          </a:p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Learn about a little girl called </a:t>
            </a:r>
            <a:r>
              <a:rPr lang="en-GB" sz="4400" dirty="0" smtClean="0">
                <a:latin typeface="Bahnschrift" panose="020B0502040204020203" pitchFamily="34" charset="0"/>
                <a:hlinkClick r:id="rId3"/>
              </a:rPr>
              <a:t>Ayanna </a:t>
            </a:r>
            <a:r>
              <a:rPr lang="en-GB" sz="4400" dirty="0" err="1" smtClean="0">
                <a:latin typeface="Bahnschrift" panose="020B0502040204020203" pitchFamily="34" charset="0"/>
                <a:hlinkClick r:id="rId3"/>
              </a:rPr>
              <a:t>Najuma</a:t>
            </a:r>
            <a:r>
              <a:rPr lang="en-GB" sz="4400" dirty="0" smtClean="0">
                <a:latin typeface="Bahnschrift" panose="020B0502040204020203" pitchFamily="34" charset="0"/>
              </a:rPr>
              <a:t>.</a:t>
            </a: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37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3693" y="390154"/>
            <a:ext cx="1184557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Read about Black History Month in the UK </a:t>
            </a:r>
            <a:r>
              <a:rPr lang="en-GB" sz="4400" dirty="0" smtClean="0">
                <a:latin typeface="Bahnschrift" panose="020B0502040204020203" pitchFamily="34" charset="0"/>
                <a:hlinkClick r:id="rId2"/>
              </a:rPr>
              <a:t>here</a:t>
            </a:r>
            <a:r>
              <a:rPr lang="en-GB" sz="4400" dirty="0" smtClean="0">
                <a:latin typeface="Bahnschrift" panose="020B0502040204020203" pitchFamily="34" charset="0"/>
              </a:rPr>
              <a:t>.</a:t>
            </a:r>
            <a:endParaRPr lang="en-GB" sz="4400" dirty="0">
              <a:latin typeface="Bahnschrift" panose="020B0502040204020203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7190" y="2032643"/>
            <a:ext cx="6118803" cy="460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97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3693" y="390154"/>
            <a:ext cx="1184557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What do you know about these famous black people?</a:t>
            </a:r>
            <a:endParaRPr lang="en-GB" sz="4400" dirty="0" smtClean="0">
              <a:latin typeface="Bahnschrift" panose="020B0502040204020203" pitchFamily="34" charset="0"/>
            </a:endParaRP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2374" y="5869968"/>
            <a:ext cx="121703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 smtClean="0">
                <a:latin typeface="Bahnschrift" panose="020B0502040204020203" pitchFamily="34" charset="0"/>
              </a:rPr>
              <a:t>Learn about some famous black people from history </a:t>
            </a:r>
            <a:r>
              <a:rPr lang="en-GB" sz="3600" dirty="0" smtClean="0">
                <a:latin typeface="Bahnschrift" panose="020B0502040204020203" pitchFamily="34" charset="0"/>
                <a:hlinkClick r:id="rId2"/>
              </a:rPr>
              <a:t>here</a:t>
            </a:r>
            <a:r>
              <a:rPr lang="en-GB" sz="3600" dirty="0" smtClean="0">
                <a:latin typeface="Bahnschrift" panose="020B0502040204020203" pitchFamily="34" charset="0"/>
              </a:rPr>
              <a:t>.</a:t>
            </a:r>
            <a:endParaRPr lang="en-GB" sz="3600" dirty="0">
              <a:latin typeface="Bahnschrift" panose="020B05020402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05840" y="2112029"/>
            <a:ext cx="4512774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Marcus </a:t>
            </a:r>
            <a:r>
              <a:rPr lang="en-GB" sz="4400" dirty="0" err="1" smtClean="0">
                <a:latin typeface="Bahnschrift" panose="020B0502040204020203" pitchFamily="34" charset="0"/>
              </a:rPr>
              <a:t>Rashford</a:t>
            </a:r>
            <a:endParaRPr lang="en-GB" sz="4400" dirty="0" smtClean="0">
              <a:latin typeface="Bahnschrift" panose="020B0502040204020203" pitchFamily="34" charset="0"/>
            </a:endParaRPr>
          </a:p>
          <a:p>
            <a:pPr algn="ctr"/>
            <a:r>
              <a:rPr lang="en-GB" sz="4400" dirty="0" err="1" smtClean="0">
                <a:latin typeface="Bahnschrift" panose="020B0502040204020203" pitchFamily="34" charset="0"/>
              </a:rPr>
              <a:t>Stormzy</a:t>
            </a:r>
            <a:endParaRPr lang="en-GB" sz="4400" dirty="0" smtClean="0">
              <a:latin typeface="Bahnschrift" panose="020B0502040204020203" pitchFamily="34" charset="0"/>
            </a:endParaRPr>
          </a:p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Kamala Harris</a:t>
            </a:r>
          </a:p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Aretha Franklin</a:t>
            </a:r>
          </a:p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Ade </a:t>
            </a:r>
            <a:r>
              <a:rPr lang="en-GB" sz="4400" dirty="0" err="1" smtClean="0">
                <a:latin typeface="Bahnschrift" panose="020B0502040204020203" pitchFamily="34" charset="0"/>
              </a:rPr>
              <a:t>Adepitan</a:t>
            </a:r>
            <a:endParaRPr lang="en-GB" sz="4400" dirty="0" smtClean="0">
              <a:latin typeface="Bahnschrift" panose="020B0502040204020203" pitchFamily="34" charset="0"/>
            </a:endParaRP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99287" y="2112029"/>
            <a:ext cx="3871573" cy="3477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Will Smith</a:t>
            </a:r>
          </a:p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Barack Obama</a:t>
            </a:r>
          </a:p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Nicola Adams</a:t>
            </a:r>
          </a:p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Rihanna</a:t>
            </a:r>
          </a:p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Usain Bolt</a:t>
            </a:r>
            <a:endParaRPr lang="en-GB" sz="44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077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91" y="520786"/>
            <a:ext cx="11913326" cy="2387600"/>
          </a:xfrm>
        </p:spPr>
        <p:txBody>
          <a:bodyPr>
            <a:normAutofit/>
          </a:bodyPr>
          <a:lstStyle/>
          <a:p>
            <a:r>
              <a:rPr lang="en-GB" sz="8000" dirty="0" smtClean="0">
                <a:latin typeface="Bahnschrift" panose="020B0502040204020203" pitchFamily="34" charset="0"/>
              </a:rPr>
              <a:t>Identity and Values</a:t>
            </a:r>
            <a:endParaRPr lang="en-GB" sz="8000" dirty="0">
              <a:latin typeface="Bahnschrift" panose="020B0502040204020203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048585"/>
            <a:ext cx="9144000" cy="1655762"/>
          </a:xfrm>
        </p:spPr>
        <p:txBody>
          <a:bodyPr/>
          <a:lstStyle/>
          <a:p>
            <a:r>
              <a:rPr lang="en-GB" dirty="0" smtClean="0">
                <a:latin typeface="Bahnschrift" panose="020B0502040204020203" pitchFamily="34" charset="0"/>
              </a:rPr>
              <a:t>Week </a:t>
            </a:r>
            <a:r>
              <a:rPr lang="en-GB" dirty="0" smtClean="0">
                <a:latin typeface="Bahnschrift" panose="020B0502040204020203" pitchFamily="34" charset="0"/>
              </a:rPr>
              <a:t>6: 11</a:t>
            </a:r>
            <a:r>
              <a:rPr lang="en-GB" baseline="30000" dirty="0" smtClean="0">
                <a:latin typeface="Bahnschrift" panose="020B0502040204020203" pitchFamily="34" charset="0"/>
              </a:rPr>
              <a:t>th</a:t>
            </a:r>
            <a:r>
              <a:rPr lang="en-GB" dirty="0" smtClean="0">
                <a:latin typeface="Bahnschrift" panose="020B0502040204020203" pitchFamily="34" charset="0"/>
              </a:rPr>
              <a:t> </a:t>
            </a:r>
            <a:r>
              <a:rPr lang="en-GB" dirty="0" smtClean="0">
                <a:latin typeface="Bahnschrift" panose="020B0502040204020203" pitchFamily="34" charset="0"/>
              </a:rPr>
              <a:t>October</a:t>
            </a:r>
            <a:endParaRPr lang="en-GB" dirty="0">
              <a:latin typeface="Bahnschrift" panose="020B0502040204020203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046" y="3706791"/>
            <a:ext cx="2581907" cy="259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58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278778" y="4343759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7140" y="577193"/>
            <a:ext cx="1184557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Let’s find out more about identity and values </a:t>
            </a:r>
            <a:r>
              <a:rPr lang="en-GB" sz="4400" dirty="0" smtClean="0">
                <a:latin typeface="Bahnschrift" panose="020B0502040204020203" pitchFamily="34" charset="0"/>
                <a:hlinkClick r:id="rId2"/>
              </a:rPr>
              <a:t>here</a:t>
            </a:r>
            <a:r>
              <a:rPr lang="en-GB" sz="4400" dirty="0" smtClean="0">
                <a:latin typeface="Bahnschrift" panose="020B0502040204020203" pitchFamily="34" charset="0"/>
              </a:rPr>
              <a:t>.</a:t>
            </a:r>
          </a:p>
        </p:txBody>
      </p:sp>
      <p:pic>
        <p:nvPicPr>
          <p:cNvPr id="1026" name="Picture 2" descr="Exploring good common principles for a digital identity system – The OD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692" y="2124433"/>
            <a:ext cx="5981700" cy="443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2484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3693" y="2363514"/>
            <a:ext cx="1184557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3200" dirty="0" smtClean="0">
              <a:latin typeface="Bahnschrift" panose="020B0502040204020203" pitchFamily="34" charset="0"/>
            </a:endParaRPr>
          </a:p>
          <a:p>
            <a:pPr algn="ctr"/>
            <a:r>
              <a:rPr lang="en-GB" sz="3200" dirty="0" smtClean="0">
                <a:latin typeface="Bahnschrift" panose="020B0502040204020203" pitchFamily="34" charset="0"/>
              </a:rPr>
              <a:t>So, what are your values?</a:t>
            </a:r>
            <a:endParaRPr lang="en-GB" sz="3200" dirty="0">
              <a:latin typeface="Bahnschrift" panose="020B0502040204020203" pitchFamily="34" charset="0"/>
            </a:endParaRPr>
          </a:p>
          <a:p>
            <a:pPr algn="ctr"/>
            <a:endParaRPr lang="en-GB" sz="3200" dirty="0" smtClean="0">
              <a:latin typeface="Bahnschrift" panose="020B0502040204020203" pitchFamily="34" charset="0"/>
            </a:endParaRPr>
          </a:p>
          <a:p>
            <a:pPr algn="ctr"/>
            <a:r>
              <a:rPr lang="en-GB" sz="3200" dirty="0" smtClean="0">
                <a:solidFill>
                  <a:srgbClr val="00B050"/>
                </a:solidFill>
                <a:latin typeface="Bahnschrift" panose="020B0502040204020203" pitchFamily="34" charset="0"/>
              </a:rPr>
              <a:t>honesty   teamwork   friendliness   independence   creativity</a:t>
            </a:r>
          </a:p>
          <a:p>
            <a:pPr algn="ctr"/>
            <a:endParaRPr lang="en-GB" sz="3200" dirty="0">
              <a:solidFill>
                <a:srgbClr val="00B050"/>
              </a:solidFill>
              <a:latin typeface="Bahnschrift" panose="020B0502040204020203" pitchFamily="34" charset="0"/>
            </a:endParaRPr>
          </a:p>
          <a:p>
            <a:pPr algn="ctr"/>
            <a:r>
              <a:rPr lang="en-GB" sz="3200" dirty="0">
                <a:solidFill>
                  <a:srgbClr val="00B050"/>
                </a:solidFill>
                <a:latin typeface="Bahnschrift" panose="020B0502040204020203" pitchFamily="34" charset="0"/>
              </a:rPr>
              <a:t>g</a:t>
            </a:r>
            <a:r>
              <a:rPr lang="en-GB" sz="3200" dirty="0" smtClean="0">
                <a:solidFill>
                  <a:srgbClr val="00B050"/>
                </a:solidFill>
                <a:latin typeface="Bahnschrift" panose="020B0502040204020203" pitchFamily="34" charset="0"/>
              </a:rPr>
              <a:t>enerosity   good manners   determination    leadership</a:t>
            </a:r>
          </a:p>
          <a:p>
            <a:pPr algn="ctr"/>
            <a:endParaRPr lang="en-GB" sz="3200" dirty="0">
              <a:solidFill>
                <a:srgbClr val="00B050"/>
              </a:solidFill>
              <a:latin typeface="Bahnschrift" panose="020B0502040204020203" pitchFamily="34" charset="0"/>
            </a:endParaRPr>
          </a:p>
          <a:p>
            <a:pPr algn="ctr"/>
            <a:r>
              <a:rPr lang="en-GB" sz="3200" dirty="0">
                <a:solidFill>
                  <a:srgbClr val="00B050"/>
                </a:solidFill>
                <a:latin typeface="Bahnschrift" panose="020B0502040204020203" pitchFamily="34" charset="0"/>
              </a:rPr>
              <a:t>r</a:t>
            </a:r>
            <a:r>
              <a:rPr lang="en-GB" sz="3200" dirty="0" smtClean="0">
                <a:solidFill>
                  <a:srgbClr val="00B050"/>
                </a:solidFill>
                <a:latin typeface="Bahnschrift" panose="020B0502040204020203" pitchFamily="34" charset="0"/>
              </a:rPr>
              <a:t>esilience   kindness   loyalty   patience   trust</a:t>
            </a:r>
            <a:endParaRPr lang="en-GB" sz="3200" dirty="0">
              <a:solidFill>
                <a:srgbClr val="00B050"/>
              </a:solidFill>
              <a:latin typeface="Bahnschrift" panose="020B050204020402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300789"/>
            <a:ext cx="1133855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Bahnschrift" panose="020B0502040204020203" pitchFamily="34" charset="0"/>
              </a:rPr>
              <a:t>What are your hobbies?</a:t>
            </a:r>
          </a:p>
          <a:p>
            <a:pPr algn="ctr"/>
            <a:r>
              <a:rPr lang="en-GB" sz="3600" dirty="0">
                <a:solidFill>
                  <a:srgbClr val="0070C0"/>
                </a:solidFill>
                <a:latin typeface="Bahnschrift" panose="020B0502040204020203" pitchFamily="34" charset="0"/>
              </a:rPr>
              <a:t>What is your culture, ethnicity, language, religion?</a:t>
            </a:r>
          </a:p>
          <a:p>
            <a:pPr algn="ctr"/>
            <a:r>
              <a:rPr lang="en-GB" sz="3600" dirty="0">
                <a:solidFill>
                  <a:srgbClr val="0070C0"/>
                </a:solidFill>
                <a:latin typeface="Bahnschrift" panose="020B0502040204020203" pitchFamily="34" charset="0"/>
              </a:rPr>
              <a:t>What is your personality like?</a:t>
            </a:r>
          </a:p>
          <a:p>
            <a:pPr algn="ctr"/>
            <a:r>
              <a:rPr lang="en-GB" sz="3600" dirty="0">
                <a:solidFill>
                  <a:srgbClr val="0070C0"/>
                </a:solidFill>
                <a:latin typeface="Bahnschrift" panose="020B0502040204020203" pitchFamily="34" charset="0"/>
              </a:rPr>
              <a:t>What are your likes and dislikes?</a:t>
            </a:r>
          </a:p>
        </p:txBody>
      </p:sp>
    </p:spTree>
    <p:extLst>
      <p:ext uri="{BB962C8B-B14F-4D97-AF65-F5344CB8AC3E}">
        <p14:creationId xmlns:p14="http://schemas.microsoft.com/office/powerpoint/2010/main" val="1528339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3693" y="194215"/>
            <a:ext cx="1184557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solidFill>
                  <a:srgbClr val="FF0000"/>
                </a:solidFill>
                <a:latin typeface="Bahnschrift" panose="020B0502040204020203" pitchFamily="34" charset="0"/>
              </a:rPr>
              <a:t>Before we start today: remember we all need to be kind and respectful to each other.</a:t>
            </a:r>
          </a:p>
        </p:txBody>
      </p:sp>
      <p:sp>
        <p:nvSpPr>
          <p:cNvPr id="2" name="Rectangle 1"/>
          <p:cNvSpPr/>
          <p:nvPr/>
        </p:nvSpPr>
        <p:spPr>
          <a:xfrm>
            <a:off x="457200" y="5638718"/>
            <a:ext cx="1152911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dirty="0">
                <a:solidFill>
                  <a:srgbClr val="00B050"/>
                </a:solidFill>
                <a:latin typeface="Bahnschrift" panose="020B0502040204020203" pitchFamily="34" charset="0"/>
              </a:rPr>
              <a:t>Would it be better if everyone was the same?</a:t>
            </a:r>
          </a:p>
        </p:txBody>
      </p:sp>
      <p:sp>
        <p:nvSpPr>
          <p:cNvPr id="3" name="Rectangle 2"/>
          <p:cNvSpPr/>
          <p:nvPr/>
        </p:nvSpPr>
        <p:spPr>
          <a:xfrm>
            <a:off x="154098" y="3493704"/>
            <a:ext cx="11944763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dirty="0">
              <a:latin typeface="Bahnschrift" panose="020B0502040204020203" pitchFamily="34" charset="0"/>
            </a:endParaRPr>
          </a:p>
          <a:p>
            <a:pPr algn="ctr"/>
            <a:r>
              <a:rPr lang="en-GB" sz="4400" dirty="0">
                <a:solidFill>
                  <a:srgbClr val="FFC000"/>
                </a:solidFill>
                <a:latin typeface="Bahnschrift" panose="020B0502040204020203" pitchFamily="34" charset="0"/>
              </a:rPr>
              <a:t>What makes you different to the person sitting next to you?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098" y="1640765"/>
            <a:ext cx="1194476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r>
              <a:rPr lang="en-GB" sz="4400" dirty="0">
                <a:solidFill>
                  <a:srgbClr val="0070C0"/>
                </a:solidFill>
                <a:latin typeface="Bahnschrift" panose="020B0502040204020203" pitchFamily="34" charset="0"/>
              </a:rPr>
              <a:t>What is the same about all of us?</a:t>
            </a:r>
          </a:p>
        </p:txBody>
      </p:sp>
    </p:spTree>
    <p:extLst>
      <p:ext uri="{BB962C8B-B14F-4D97-AF65-F5344CB8AC3E}">
        <p14:creationId xmlns:p14="http://schemas.microsoft.com/office/powerpoint/2010/main" val="472082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91" y="520786"/>
            <a:ext cx="11913326" cy="2387600"/>
          </a:xfrm>
        </p:spPr>
        <p:txBody>
          <a:bodyPr>
            <a:normAutofit/>
          </a:bodyPr>
          <a:lstStyle/>
          <a:p>
            <a:r>
              <a:rPr lang="en-GB" sz="7600" dirty="0" smtClean="0">
                <a:latin typeface="Bahnschrift" panose="020B0502040204020203" pitchFamily="34" charset="0"/>
              </a:rPr>
              <a:t>Global Hunger Awareness</a:t>
            </a:r>
            <a:endParaRPr lang="en-GB" sz="7600" dirty="0">
              <a:latin typeface="Bahnschrift" panose="020B0502040204020203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048585"/>
            <a:ext cx="9144000" cy="1655762"/>
          </a:xfrm>
        </p:spPr>
        <p:txBody>
          <a:bodyPr/>
          <a:lstStyle/>
          <a:p>
            <a:r>
              <a:rPr lang="en-GB" dirty="0" smtClean="0">
                <a:latin typeface="Bahnschrift" panose="020B0502040204020203" pitchFamily="34" charset="0"/>
              </a:rPr>
              <a:t>Week </a:t>
            </a:r>
            <a:r>
              <a:rPr lang="en-GB" dirty="0">
                <a:latin typeface="Bahnschrift" panose="020B0502040204020203" pitchFamily="34" charset="0"/>
              </a:rPr>
              <a:t>7</a:t>
            </a:r>
            <a:r>
              <a:rPr lang="en-GB" dirty="0" smtClean="0">
                <a:latin typeface="Bahnschrift" panose="020B0502040204020203" pitchFamily="34" charset="0"/>
              </a:rPr>
              <a:t>: 18</a:t>
            </a:r>
            <a:r>
              <a:rPr lang="en-GB" baseline="30000" dirty="0" smtClean="0">
                <a:latin typeface="Bahnschrift" panose="020B0502040204020203" pitchFamily="34" charset="0"/>
              </a:rPr>
              <a:t>th</a:t>
            </a:r>
            <a:r>
              <a:rPr lang="en-GB" dirty="0" smtClean="0">
                <a:latin typeface="Bahnschrift" panose="020B0502040204020203" pitchFamily="34" charset="0"/>
              </a:rPr>
              <a:t> </a:t>
            </a:r>
            <a:r>
              <a:rPr lang="en-GB" dirty="0" smtClean="0">
                <a:latin typeface="Bahnschrift" panose="020B0502040204020203" pitchFamily="34" charset="0"/>
              </a:rPr>
              <a:t>October</a:t>
            </a:r>
            <a:endParaRPr lang="en-GB" dirty="0">
              <a:latin typeface="Bahnschrift" panose="020B05020402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543" y="3676582"/>
            <a:ext cx="2798475" cy="281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79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11936"/>
            <a:ext cx="1133855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World Food Day – 16</a:t>
            </a:r>
            <a:r>
              <a:rPr lang="en-GB" sz="4400" baseline="30000" dirty="0" smtClean="0">
                <a:latin typeface="Bahnschrift" panose="020B0502040204020203" pitchFamily="34" charset="0"/>
              </a:rPr>
              <a:t>th</a:t>
            </a:r>
            <a:r>
              <a:rPr lang="en-GB" sz="4400" dirty="0" smtClean="0">
                <a:latin typeface="Bahnschrift" panose="020B0502040204020203" pitchFamily="34" charset="0"/>
              </a:rPr>
              <a:t> October 2021</a:t>
            </a: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What is your favourite food?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3091921"/>
            <a:ext cx="42386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latin typeface="Bahnschrift" panose="020B0502040204020203" pitchFamily="34" charset="0"/>
              </a:rPr>
              <a:t>What is hunger?</a:t>
            </a:r>
            <a:endParaRPr lang="en-GB" sz="4400" dirty="0"/>
          </a:p>
        </p:txBody>
      </p:sp>
      <p:sp>
        <p:nvSpPr>
          <p:cNvPr id="4" name="Rectangle 3"/>
          <p:cNvSpPr/>
          <p:nvPr/>
        </p:nvSpPr>
        <p:spPr>
          <a:xfrm>
            <a:off x="457200" y="4276972"/>
            <a:ext cx="555171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latin typeface="Bahnschrift" panose="020B0502040204020203" pitchFamily="34" charset="0"/>
              </a:rPr>
              <a:t>Where in the world might people not have enough to eat?</a:t>
            </a:r>
            <a:endParaRPr lang="en-GB" sz="4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4012" y="2566931"/>
            <a:ext cx="5830114" cy="4096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705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300789"/>
            <a:ext cx="1133855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What can you do to help for World Food Day?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509" y="2103812"/>
            <a:ext cx="6074229" cy="430132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080069" y="2103812"/>
            <a:ext cx="471569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Donate to our Harvest collection to help people in Derby who don’t have enough to eat.</a:t>
            </a:r>
            <a:endParaRPr lang="en-GB" sz="44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525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300789"/>
            <a:ext cx="1133855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latin typeface="Bahnschrift" panose="020B0502040204020203" pitchFamily="34" charset="0"/>
              </a:rPr>
              <a:t>There are lots of people involved in food finding its way to us.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942" y="1799156"/>
            <a:ext cx="6858001" cy="489054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197634" y="2043824"/>
            <a:ext cx="485938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Bahnschrift" panose="020B0502040204020203" pitchFamily="34" charset="0"/>
              </a:rPr>
              <a:t>Take a few moments to be grateful for our food heroes.</a:t>
            </a:r>
          </a:p>
          <a:p>
            <a:pPr algn="ctr"/>
            <a:r>
              <a:rPr lang="en-GB" sz="2800" dirty="0" smtClean="0">
                <a:latin typeface="Bahnschrift" panose="020B0502040204020203" pitchFamily="34" charset="0"/>
              </a:rPr>
              <a:t>Remember to thank them if you ever have the opportunity.</a:t>
            </a:r>
          </a:p>
          <a:p>
            <a:pPr algn="ctr"/>
            <a:endParaRPr lang="en-GB" sz="2800" dirty="0" smtClean="0">
              <a:latin typeface="Bahnschrift" panose="020B0502040204020203" pitchFamily="34" charset="0"/>
            </a:endParaRPr>
          </a:p>
          <a:p>
            <a:pPr algn="ctr"/>
            <a:r>
              <a:rPr lang="en-GB" sz="2800" dirty="0">
                <a:latin typeface="Bahnschrift" panose="020B0502040204020203" pitchFamily="34" charset="0"/>
              </a:rPr>
              <a:t>Next time you eat, </a:t>
            </a:r>
            <a:r>
              <a:rPr lang="en-GB" sz="2800" dirty="0" smtClean="0">
                <a:latin typeface="Bahnschrift" panose="020B0502040204020203" pitchFamily="34" charset="0"/>
              </a:rPr>
              <a:t>pause to think about </a:t>
            </a:r>
            <a:r>
              <a:rPr lang="en-GB" sz="2800" dirty="0">
                <a:latin typeface="Bahnschrift" panose="020B0502040204020203" pitchFamily="34" charset="0"/>
              </a:rPr>
              <a:t>those less fortunate than </a:t>
            </a:r>
            <a:r>
              <a:rPr lang="en-GB" sz="2800" dirty="0" smtClean="0">
                <a:latin typeface="Bahnschrift" panose="020B0502040204020203" pitchFamily="34" charset="0"/>
              </a:rPr>
              <a:t>you and be grateful for what you have. </a:t>
            </a:r>
            <a:endParaRPr lang="en-GB" sz="28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83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767</Words>
  <Application>Microsoft Office PowerPoint</Application>
  <PresentationFormat>Widescreen</PresentationFormat>
  <Paragraphs>125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Bahnschrift</vt:lpstr>
      <vt:lpstr>Calibri</vt:lpstr>
      <vt:lpstr>Calibri Light</vt:lpstr>
      <vt:lpstr>Office Theme</vt:lpstr>
      <vt:lpstr>Classroom Collective Worship</vt:lpstr>
      <vt:lpstr>New Beginnings</vt:lpstr>
      <vt:lpstr>PowerPoint Presentation</vt:lpstr>
      <vt:lpstr>PowerPoint Presentation</vt:lpstr>
      <vt:lpstr>PowerPoint Presentation</vt:lpstr>
      <vt:lpstr>Forgiveness</vt:lpstr>
      <vt:lpstr>PowerPoint Presentation</vt:lpstr>
      <vt:lpstr>PowerPoint Presentation</vt:lpstr>
      <vt:lpstr>PowerPoint Presentation</vt:lpstr>
      <vt:lpstr>Peace and Mindfulness</vt:lpstr>
      <vt:lpstr>PowerPoint Presentation</vt:lpstr>
      <vt:lpstr>PowerPoint Presentation</vt:lpstr>
      <vt:lpstr>PowerPoint Presentation</vt:lpstr>
      <vt:lpstr>Taking Care of Your Body</vt:lpstr>
      <vt:lpstr>PowerPoint Presentation</vt:lpstr>
      <vt:lpstr>PowerPoint Presentation</vt:lpstr>
      <vt:lpstr>PowerPoint Presentation</vt:lpstr>
      <vt:lpstr>Celebrating Diversity</vt:lpstr>
      <vt:lpstr>PowerPoint Presentation</vt:lpstr>
      <vt:lpstr>PowerPoint Presentation</vt:lpstr>
      <vt:lpstr>PowerPoint Presentation</vt:lpstr>
      <vt:lpstr>Identity and Values</vt:lpstr>
      <vt:lpstr>PowerPoint Presentation</vt:lpstr>
      <vt:lpstr>PowerPoint Presentation</vt:lpstr>
      <vt:lpstr>PowerPoint Presentation</vt:lpstr>
      <vt:lpstr>Global Hunger Awareness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Collective Worship</dc:title>
  <dc:creator>Windows User</dc:creator>
  <cp:lastModifiedBy>Windows User</cp:lastModifiedBy>
  <cp:revision>23</cp:revision>
  <dcterms:created xsi:type="dcterms:W3CDTF">2021-09-01T09:02:18Z</dcterms:created>
  <dcterms:modified xsi:type="dcterms:W3CDTF">2021-09-01T14:13:08Z</dcterms:modified>
</cp:coreProperties>
</file>