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5" r:id="rId4"/>
    <p:sldId id="258" r:id="rId5"/>
    <p:sldId id="259" r:id="rId6"/>
    <p:sldId id="260" r:id="rId7"/>
    <p:sldId id="261" r:id="rId8"/>
    <p:sldId id="286" r:id="rId9"/>
    <p:sldId id="263" r:id="rId10"/>
    <p:sldId id="262" r:id="rId11"/>
    <p:sldId id="264" r:id="rId12"/>
    <p:sldId id="265" r:id="rId13"/>
    <p:sldId id="287" r:id="rId14"/>
    <p:sldId id="267" r:id="rId15"/>
    <p:sldId id="288" r:id="rId16"/>
    <p:sldId id="268" r:id="rId17"/>
    <p:sldId id="269" r:id="rId18"/>
    <p:sldId id="289" r:id="rId19"/>
    <p:sldId id="271" r:id="rId20"/>
    <p:sldId id="270" r:id="rId21"/>
    <p:sldId id="272" r:id="rId22"/>
    <p:sldId id="273" r:id="rId23"/>
    <p:sldId id="290" r:id="rId24"/>
    <p:sldId id="275" r:id="rId25"/>
    <p:sldId id="276" r:id="rId26"/>
    <p:sldId id="278" r:id="rId27"/>
    <p:sldId id="277" r:id="rId28"/>
    <p:sldId id="291" r:id="rId29"/>
    <p:sldId id="279" r:id="rId30"/>
    <p:sldId id="274" r:id="rId31"/>
    <p:sldId id="280" r:id="rId32"/>
    <p:sldId id="281" r:id="rId33"/>
    <p:sldId id="292" r:id="rId34"/>
    <p:sldId id="282" r:id="rId35"/>
    <p:sldId id="283" r:id="rId36"/>
    <p:sldId id="284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612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444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236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773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843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291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600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558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461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010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348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DB58F8-D35E-4621-9411-76BB283C4E26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CD6DD-4E9E-4745-9ED2-74D74C2A28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798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youtube.com/watch?v=Ne3cJCL2_Y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youtube.com/watch?v=pp59n0So-X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youtube.com/watch?v=qGJ5G4UNFJI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rZNTFf35Aw" TargetMode="External"/><Relationship Id="rId2" Type="http://schemas.openxmlformats.org/officeDocument/2006/relationships/hyperlink" Target="https://www.youtube.com/watch?v=WmdcGeaKNyI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youtube.com/watch?v=jU9u8iZmGo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PtkO5JbTG0" TargetMode="External"/><Relationship Id="rId2" Type="http://schemas.openxmlformats.org/officeDocument/2006/relationships/hyperlink" Target="https://www.youtube.com/watch?v=wOT5CDnYHEs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www.youtube.com/watch?v=6gw-wfxFrfA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tbHu1kbITY" TargetMode="External"/><Relationship Id="rId2" Type="http://schemas.openxmlformats.org/officeDocument/2006/relationships/hyperlink" Target="https://www.twinkl.co.uk/blog/mother-teresa-facts-for-kids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s://www.youtube.com/watch?v=JhnKi4l48ZI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s://www.youtube.com/watch?v=dg_WWGIJJE8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s://www.youtube.com/watch?v=oicmLUKDq8U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s://www.youtube.com/watch?v=PLQt1wau4OA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s://www.youtube.com/watch?v=48pFoAObv_w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s://www.youtube.com/watch?v=d338_UiXVwo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XwL5KOeWoQ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VvJU-eHQR4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s://www.youtube.com/watch?v=INWWSQCayo0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CwGoQavnWg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ABP57sznhZ0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s://www.youtube.com/watch?v=CMKP0kAJVGI" TargetMode="Externa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ZHlXD7cym4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35131" y="-405991"/>
            <a:ext cx="12697097" cy="23876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  <a:latin typeface="Bahnschrift" panose="020B0502040204020203" pitchFamily="34" charset="0"/>
              </a:rPr>
              <a:t>Classroom Collective Worship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426384"/>
            <a:ext cx="9144000" cy="165576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Bahnschrift" panose="020B0502040204020203" pitchFamily="34" charset="0"/>
              </a:rPr>
              <a:t>Autumn 2 - 2021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663" y="3337334"/>
            <a:ext cx="1986420" cy="19986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721" y="3337335"/>
            <a:ext cx="1986420" cy="19986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964" y="3337335"/>
            <a:ext cx="1986420" cy="19986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8" y="3337336"/>
            <a:ext cx="1986420" cy="19986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0105" y="3337334"/>
            <a:ext cx="1986420" cy="199861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3208" y="5551714"/>
            <a:ext cx="11253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ahnschrift" panose="020B0502040204020203" pitchFamily="34" charset="0"/>
              </a:rPr>
              <a:t>      your self                    your learning                  your future                your community               your world</a:t>
            </a:r>
          </a:p>
        </p:txBody>
      </p:sp>
    </p:spTree>
    <p:extLst>
      <p:ext uri="{BB962C8B-B14F-4D97-AF65-F5344CB8AC3E}">
        <p14:creationId xmlns:p14="http://schemas.microsoft.com/office/powerpoint/2010/main" val="1358231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20786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Light to Meditate and Celebrate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>
                <a:latin typeface="Bahnschrift" panose="020B0502040204020203" pitchFamily="34" charset="0"/>
              </a:rPr>
              <a:t>Week 1: 1</a:t>
            </a:r>
            <a:r>
              <a:rPr lang="en-GB" baseline="30000" dirty="0">
                <a:latin typeface="Bahnschrift" panose="020B0502040204020203" pitchFamily="34" charset="0"/>
              </a:rPr>
              <a:t>st</a:t>
            </a:r>
            <a:r>
              <a:rPr lang="en-GB" dirty="0">
                <a:latin typeface="Bahnschrift" panose="020B0502040204020203" pitchFamily="34" charset="0"/>
              </a:rPr>
              <a:t> November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145" y="3721269"/>
            <a:ext cx="2581907" cy="25977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39EE7F2-3926-DC42-9CB1-9182355F7E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950" y="3721269"/>
            <a:ext cx="2581907" cy="25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173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7A18B-B174-4746-A427-697F39E32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Bahnschrift" panose="020B0502040204020203" pitchFamily="34" charset="0"/>
              </a:rPr>
              <a:t>Story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F0DF80-B256-004E-AAB2-6D7CE277CD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>
                <a:latin typeface="Bahnschrift" panose="020B0502040204020203" pitchFamily="34" charset="0"/>
                <a:hlinkClick r:id="rId2"/>
              </a:rPr>
              <a:t>Binny’s Diwali</a:t>
            </a:r>
            <a:r>
              <a:rPr lang="en-US" sz="4400" dirty="0">
                <a:latin typeface="Bahnschrift" panose="020B0502040204020203" pitchFamily="34" charset="0"/>
              </a:rPr>
              <a:t> </a:t>
            </a:r>
          </a:p>
          <a:p>
            <a:pPr marL="0" indent="0">
              <a:buNone/>
            </a:pPr>
            <a:r>
              <a:rPr lang="en-US" sz="4400" dirty="0">
                <a:latin typeface="Bahnschrift" panose="020B0502040204020203" pitchFamily="34" charset="0"/>
              </a:rPr>
              <a:t>by </a:t>
            </a:r>
            <a:r>
              <a:rPr lang="en-US" sz="4400" dirty="0" err="1">
                <a:latin typeface="Bahnschrift" panose="020B0502040204020203" pitchFamily="34" charset="0"/>
              </a:rPr>
              <a:t>Thrity</a:t>
            </a:r>
            <a:r>
              <a:rPr lang="en-US" sz="4400" dirty="0">
                <a:latin typeface="Bahnschrift" panose="020B0502040204020203" pitchFamily="34" charset="0"/>
              </a:rPr>
              <a:t> Umrigar</a:t>
            </a:r>
          </a:p>
        </p:txBody>
      </p:sp>
      <p:pic>
        <p:nvPicPr>
          <p:cNvPr id="4098" name="Picture 2" descr="Binny&amp;#39;s Diwali : Umrigar, Thrity, Chanani, Nidhi: Amazon.co.uk: Books">
            <a:extLst>
              <a:ext uri="{FF2B5EF4-FFF2-40B4-BE49-F238E27FC236}">
                <a16:creationId xmlns:a16="http://schemas.microsoft.com/office/drawing/2014/main" id="{DE229086-4A8C-C242-B2E7-2833EC3387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589" y="681037"/>
            <a:ext cx="5649617" cy="565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037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26720" y="572184"/>
            <a:ext cx="11338560" cy="238760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Bahnschrift" panose="020B0502040204020203" pitchFamily="34" charset="0"/>
              </a:rPr>
              <a:t>On Thursday, Hindus, Sikhs and Jains all over the world will be celebrating Diwali.</a:t>
            </a:r>
          </a:p>
          <a:p>
            <a:pPr algn="ctr"/>
            <a:r>
              <a:rPr lang="en-GB" dirty="0">
                <a:latin typeface="Bahnschrift" panose="020B0502040204020203" pitchFamily="34" charset="0"/>
              </a:rPr>
              <a:t>Watch this </a:t>
            </a:r>
            <a:r>
              <a:rPr lang="en-GB" dirty="0">
                <a:latin typeface="Bahnschrift" panose="020B0502040204020203" pitchFamily="34" charset="0"/>
                <a:hlinkClick r:id="rId2"/>
              </a:rPr>
              <a:t>video</a:t>
            </a:r>
            <a:r>
              <a:rPr lang="en-GB" dirty="0">
                <a:latin typeface="Bahnschrift" panose="020B0502040204020203" pitchFamily="34" charset="0"/>
              </a:rPr>
              <a:t> to find out why light is so important during this festival.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2" name="Picture 2" descr="Why Celebrating Diwali Is More Important Than Ever">
            <a:extLst>
              <a:ext uri="{FF2B5EF4-FFF2-40B4-BE49-F238E27FC236}">
                <a16:creationId xmlns:a16="http://schemas.microsoft.com/office/drawing/2014/main" id="{18A45AC7-7899-EB40-BA62-5A9B51F744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996" y="3092290"/>
            <a:ext cx="3578022" cy="357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What is Diwali | Festival of Lights | DK Find Out">
            <a:extLst>
              <a:ext uri="{FF2B5EF4-FFF2-40B4-BE49-F238E27FC236}">
                <a16:creationId xmlns:a16="http://schemas.microsoft.com/office/drawing/2014/main" id="{D4FFDB5C-264A-EC41-9072-1EA2A9871F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584" y="3092290"/>
            <a:ext cx="5383420" cy="3575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180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22366" y="229120"/>
            <a:ext cx="11338560" cy="521380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solidFill>
                  <a:srgbClr val="FF0000"/>
                </a:solidFill>
                <a:latin typeface="Bahnschrift" panose="020B0502040204020203" pitchFamily="34" charset="0"/>
              </a:rPr>
              <a:t>Remember, remember, the 5</a:t>
            </a:r>
            <a:r>
              <a:rPr lang="en-GB" baseline="30000" dirty="0">
                <a:solidFill>
                  <a:srgbClr val="FF0000"/>
                </a:solidFill>
                <a:latin typeface="Bahnschrift" panose="020B0502040204020203" pitchFamily="34" charset="0"/>
              </a:rPr>
              <a:t>th</a:t>
            </a:r>
            <a:r>
              <a:rPr lang="en-GB" dirty="0">
                <a:solidFill>
                  <a:srgbClr val="FF0000"/>
                </a:solidFill>
                <a:latin typeface="Bahnschrift" panose="020B0502040204020203" pitchFamily="34" charset="0"/>
              </a:rPr>
              <a:t> of November</a:t>
            </a:r>
          </a:p>
          <a:p>
            <a:pPr algn="ctr"/>
            <a:r>
              <a:rPr lang="en-GB" dirty="0">
                <a:solidFill>
                  <a:srgbClr val="FF0000"/>
                </a:solidFill>
                <a:latin typeface="Bahnschrift" panose="020B0502040204020203" pitchFamily="34" charset="0"/>
              </a:rPr>
              <a:t>Gunpowder, treason and plot</a:t>
            </a:r>
          </a:p>
          <a:p>
            <a:pPr algn="ctr"/>
            <a:r>
              <a:rPr lang="en-GB" dirty="0">
                <a:solidFill>
                  <a:srgbClr val="FF0000"/>
                </a:solidFill>
                <a:latin typeface="Bahnschrift" panose="020B0502040204020203" pitchFamily="34" charset="0"/>
              </a:rPr>
              <a:t>I see no reason why gunpowder treason</a:t>
            </a:r>
          </a:p>
          <a:p>
            <a:pPr algn="ctr"/>
            <a:r>
              <a:rPr lang="en-GB" dirty="0">
                <a:solidFill>
                  <a:srgbClr val="FF0000"/>
                </a:solidFill>
                <a:latin typeface="Bahnschrift" panose="020B0502040204020203" pitchFamily="34" charset="0"/>
              </a:rPr>
              <a:t>Should ever be forgot!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513641" y="3111657"/>
            <a:ext cx="524728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Bahnschrift" panose="020B0502040204020203" pitchFamily="34" charset="0"/>
              </a:rPr>
              <a:t>Watch this </a:t>
            </a:r>
            <a:r>
              <a:rPr lang="en-GB" sz="4400" dirty="0">
                <a:latin typeface="Bahnschrift" panose="020B0502040204020203" pitchFamily="34" charset="0"/>
                <a:hlinkClick r:id="rId2"/>
              </a:rPr>
              <a:t>video</a:t>
            </a:r>
            <a:r>
              <a:rPr lang="en-GB" sz="4400" dirty="0">
                <a:latin typeface="Bahnschrift" panose="020B0502040204020203" pitchFamily="34" charset="0"/>
              </a:rPr>
              <a:t> to learn all about why we have bonfires and fireworks on November 5</a:t>
            </a:r>
            <a:r>
              <a:rPr lang="en-GB" sz="4400" baseline="30000" dirty="0">
                <a:latin typeface="Bahnschrift" panose="020B0502040204020203" pitchFamily="34" charset="0"/>
              </a:rPr>
              <a:t>th</a:t>
            </a:r>
            <a:r>
              <a:rPr lang="en-GB" sz="4400" dirty="0">
                <a:latin typeface="Bahnschrift" panose="020B0502040204020203" pitchFamily="34" charset="0"/>
              </a:rPr>
              <a:t>.</a:t>
            </a:r>
          </a:p>
          <a:p>
            <a:endParaRPr lang="en-GB" sz="4400" dirty="0"/>
          </a:p>
        </p:txBody>
      </p:sp>
      <p:pic>
        <p:nvPicPr>
          <p:cNvPr id="3" name="Picture 2" descr="When is Bonfire Night 2017? Why do we celebrate Guy Fawkes Night with  fireworks? | UK | News | Express.co.uk">
            <a:extLst>
              <a:ext uri="{FF2B5EF4-FFF2-40B4-BE49-F238E27FC236}">
                <a16:creationId xmlns:a16="http://schemas.microsoft.com/office/drawing/2014/main" id="{F62F3487-A4BC-F54B-BE55-74B4E6C08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58" y="2966649"/>
            <a:ext cx="5946054" cy="3527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794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22366" y="151522"/>
            <a:ext cx="11338560" cy="661153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Bahnschrift" panose="020B0502040204020203" pitchFamily="34" charset="0"/>
              </a:rPr>
              <a:t>What festivals, other than Diwali and bonfire night, use light to celebrate?</a:t>
            </a:r>
          </a:p>
          <a:p>
            <a:pPr algn="ctr"/>
            <a:endParaRPr lang="en-GB" sz="2400" dirty="0">
              <a:latin typeface="Bahnschrift" panose="020B0502040204020203" pitchFamily="34" charset="0"/>
            </a:endParaRPr>
          </a:p>
          <a:p>
            <a:pPr algn="ctr"/>
            <a:r>
              <a:rPr lang="en-GB" dirty="0">
                <a:latin typeface="Bahnschrift" panose="020B0502040204020203" pitchFamily="34" charset="0"/>
              </a:rPr>
              <a:t>How do you feel when you watch fireworks, bonfires or look at a candle or lights?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2" name="Picture 2" descr="Father Kenneth Doyle: Better to go to church or be kind?/ Tradition of  lighting candles - The Central Minnesota Catholic">
            <a:extLst>
              <a:ext uri="{FF2B5EF4-FFF2-40B4-BE49-F238E27FC236}">
                <a16:creationId xmlns:a16="http://schemas.microsoft.com/office/drawing/2014/main" id="{A4E31A21-5DBE-1C4A-9F11-F02EF28BF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4970" y="3374573"/>
            <a:ext cx="4329516" cy="3299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C51B01-5809-CC43-AEF9-C141DA004574}"/>
              </a:ext>
            </a:extLst>
          </p:cNvPr>
          <p:cNvSpPr txBox="1"/>
          <p:nvPr/>
        </p:nvSpPr>
        <p:spPr>
          <a:xfrm>
            <a:off x="197514" y="3285182"/>
            <a:ext cx="74674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Bahnschrift" panose="020B0502040204020203" pitchFamily="34" charset="0"/>
              </a:rPr>
              <a:t>Many people light candles before praying. Take a few moments to be quiet and peaceful and to say a prayer if you wish.</a:t>
            </a:r>
            <a:endParaRPr lang="en-GB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69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20786"/>
            <a:ext cx="9144000" cy="23876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Remembering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>
                <a:latin typeface="Bahnschrift" panose="020B0502040204020203" pitchFamily="34" charset="0"/>
              </a:rPr>
              <a:t>Week 2: 8</a:t>
            </a:r>
            <a:r>
              <a:rPr lang="en-GB" baseline="30000" dirty="0">
                <a:latin typeface="Bahnschrift" panose="020B0502040204020203" pitchFamily="34" charset="0"/>
              </a:rPr>
              <a:t>th</a:t>
            </a:r>
            <a:r>
              <a:rPr lang="en-GB" dirty="0">
                <a:latin typeface="Bahnschrift" panose="020B0502040204020203" pitchFamily="34" charset="0"/>
              </a:rPr>
              <a:t> November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06" y="3729474"/>
            <a:ext cx="2693972" cy="27105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786943-5C7F-C549-8AFC-27187469C7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362" y="3729474"/>
            <a:ext cx="2693972" cy="27105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14DE96-B70B-D149-826F-21F37A38F9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850" y="3721268"/>
            <a:ext cx="2693972" cy="271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18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CD6529-BA65-6D4C-8C71-A0F00B8DB2B4}"/>
              </a:ext>
            </a:extLst>
          </p:cNvPr>
          <p:cNvSpPr txBox="1"/>
          <p:nvPr/>
        </p:nvSpPr>
        <p:spPr>
          <a:xfrm>
            <a:off x="437030" y="766732"/>
            <a:ext cx="1008081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Story Time – </a:t>
            </a:r>
            <a:r>
              <a:rPr lang="en-US" sz="4400" dirty="0">
                <a:solidFill>
                  <a:srgbClr val="FF0000"/>
                </a:solidFill>
                <a:latin typeface="Bahnschrift" panose="020B0502040204020203" pitchFamily="34" charset="0"/>
              </a:rPr>
              <a:t>Teacher’s Choice</a:t>
            </a:r>
          </a:p>
          <a:p>
            <a:endParaRPr lang="en-US" sz="4400" dirty="0">
              <a:latin typeface="Bahnschrift" panose="020B0502040204020203" pitchFamily="34" charset="0"/>
            </a:endParaRPr>
          </a:p>
          <a:p>
            <a:r>
              <a:rPr lang="en-US" sz="2800" dirty="0">
                <a:latin typeface="Bahnschrift" panose="020B0502040204020203" pitchFamily="34" charset="0"/>
                <a:hlinkClick r:id="rId2"/>
              </a:rPr>
              <a:t>The Memory Tree </a:t>
            </a:r>
            <a:endParaRPr lang="en-US" sz="2800" dirty="0">
              <a:latin typeface="Bahnschrift" panose="020B0502040204020203" pitchFamily="34" charset="0"/>
            </a:endParaRPr>
          </a:p>
          <a:p>
            <a:r>
              <a:rPr lang="en-US" sz="2800" dirty="0">
                <a:latin typeface="Bahnschrift" panose="020B0502040204020203" pitchFamily="34" charset="0"/>
              </a:rPr>
              <a:t>by Britta </a:t>
            </a:r>
            <a:r>
              <a:rPr lang="en-US" sz="2800" dirty="0" err="1">
                <a:latin typeface="Bahnschrift" panose="020B0502040204020203" pitchFamily="34" charset="0"/>
              </a:rPr>
              <a:t>Teckentrup</a:t>
            </a:r>
            <a:endParaRPr lang="en-US" sz="2800" dirty="0">
              <a:latin typeface="Bahnschrift" panose="020B0502040204020203" pitchFamily="34" charset="0"/>
            </a:endParaRPr>
          </a:p>
          <a:p>
            <a:r>
              <a:rPr lang="en-US" sz="2800" dirty="0">
                <a:latin typeface="Bahnschrift" panose="020B0502040204020203" pitchFamily="34" charset="0"/>
              </a:rPr>
              <a:t>Coming to terms with the death of a loved one</a:t>
            </a:r>
          </a:p>
          <a:p>
            <a:endParaRPr lang="en-US" sz="2800" dirty="0">
              <a:latin typeface="Bahnschrift" panose="020B0502040204020203" pitchFamily="34" charset="0"/>
            </a:endParaRPr>
          </a:p>
          <a:p>
            <a:endParaRPr lang="en-US" sz="2800" dirty="0">
              <a:latin typeface="Bahnschrift" panose="020B0502040204020203" pitchFamily="34" charset="0"/>
            </a:endParaRPr>
          </a:p>
          <a:p>
            <a:r>
              <a:rPr lang="en-US" sz="2800" dirty="0">
                <a:latin typeface="Bahnschrift" panose="020B0502040204020203" pitchFamily="34" charset="0"/>
                <a:hlinkClick r:id="rId3"/>
              </a:rPr>
              <a:t>The Invisible String</a:t>
            </a:r>
            <a:endParaRPr lang="en-US" sz="2800" dirty="0">
              <a:latin typeface="Bahnschrift" panose="020B0502040204020203" pitchFamily="34" charset="0"/>
            </a:endParaRPr>
          </a:p>
          <a:p>
            <a:r>
              <a:rPr lang="en-US" sz="2800" dirty="0">
                <a:latin typeface="Bahnschrift" panose="020B0502040204020203" pitchFamily="34" charset="0"/>
              </a:rPr>
              <a:t>by Patrice Karst</a:t>
            </a:r>
          </a:p>
          <a:p>
            <a:r>
              <a:rPr lang="en-US" sz="2800" dirty="0">
                <a:latin typeface="Bahnschrift" panose="020B0502040204020203" pitchFamily="34" charset="0"/>
              </a:rPr>
              <a:t>When you love someone, you’re </a:t>
            </a:r>
          </a:p>
          <a:p>
            <a:r>
              <a:rPr lang="en-US" sz="2800" dirty="0">
                <a:latin typeface="Bahnschrift" panose="020B0502040204020203" pitchFamily="34" charset="0"/>
              </a:rPr>
              <a:t>always connected by your invisible strings</a:t>
            </a:r>
          </a:p>
        </p:txBody>
      </p:sp>
      <p:pic>
        <p:nvPicPr>
          <p:cNvPr id="8194" name="Picture 2" descr="The Memory Tree : Teckentrup, Britta: Amazon.co.uk: Books">
            <a:extLst>
              <a:ext uri="{FF2B5EF4-FFF2-40B4-BE49-F238E27FC236}">
                <a16:creationId xmlns:a16="http://schemas.microsoft.com/office/drawing/2014/main" id="{78045A0C-2703-4C48-87AA-2F4996A04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754" y="570182"/>
            <a:ext cx="2850215" cy="285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The Invisible String : Karst, Patrice, Lew-Vriethoff, Joanne: Amazon.co.uk:  Books">
            <a:extLst>
              <a:ext uri="{FF2B5EF4-FFF2-40B4-BE49-F238E27FC236}">
                <a16:creationId xmlns:a16="http://schemas.microsoft.com/office/drawing/2014/main" id="{60268913-A5ED-574C-A711-795B84F70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755" y="3738031"/>
            <a:ext cx="2850215" cy="285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929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51517" y="546912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934" y="343556"/>
            <a:ext cx="1193413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Thursday 11</a:t>
            </a:r>
            <a:r>
              <a:rPr lang="en-GB" sz="4400" baseline="30000" dirty="0">
                <a:latin typeface="Bahnschrift" panose="020B0502040204020203" pitchFamily="34" charset="0"/>
              </a:rPr>
              <a:t>th</a:t>
            </a:r>
            <a:r>
              <a:rPr lang="en-GB" sz="4400" dirty="0">
                <a:latin typeface="Bahnschrift" panose="020B0502040204020203" pitchFamily="34" charset="0"/>
              </a:rPr>
              <a:t> November is Remembrance Day.</a:t>
            </a: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We think about all of the soldiers who fought in wars to help keep us safe.</a:t>
            </a: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At 11 o’clock on 11</a:t>
            </a:r>
            <a:r>
              <a:rPr lang="en-GB" sz="4400" baseline="30000" dirty="0">
                <a:latin typeface="Bahnschrift" panose="020B0502040204020203" pitchFamily="34" charset="0"/>
              </a:rPr>
              <a:t>th</a:t>
            </a:r>
            <a:r>
              <a:rPr lang="en-GB" sz="4400" dirty="0">
                <a:latin typeface="Bahnschrift" panose="020B0502040204020203" pitchFamily="34" charset="0"/>
              </a:rPr>
              <a:t> day of 11</a:t>
            </a:r>
            <a:r>
              <a:rPr lang="en-GB" sz="4400" baseline="30000" dirty="0">
                <a:latin typeface="Bahnschrift" panose="020B0502040204020203" pitchFamily="34" charset="0"/>
              </a:rPr>
              <a:t>th</a:t>
            </a:r>
            <a:r>
              <a:rPr lang="en-GB" sz="4400" dirty="0">
                <a:latin typeface="Bahnschrift" panose="020B0502040204020203" pitchFamily="34" charset="0"/>
              </a:rPr>
              <a:t> month, we stay silent for two minutes, remembering them.</a:t>
            </a:r>
            <a:br>
              <a:rPr lang="en-GB" sz="4400" dirty="0">
                <a:latin typeface="Bahnschrift" panose="020B0502040204020203" pitchFamily="34" charset="0"/>
              </a:rPr>
            </a:br>
            <a:r>
              <a:rPr lang="en-GB" sz="4400" dirty="0">
                <a:latin typeface="Bahnschrift" panose="020B0502040204020203" pitchFamily="34" charset="0"/>
              </a:rPr>
              <a:t>Poppies are flowers that remind people about the soldiers who were injured or killed in lots of different wars.</a:t>
            </a: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Find out more </a:t>
            </a:r>
            <a:r>
              <a:rPr lang="en-GB" sz="4400" dirty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sz="4400" dirty="0">
                <a:latin typeface="Bahnschrift" panose="020B0502040204020203" pitchFamily="34" charset="0"/>
              </a:rPr>
              <a:t>.</a:t>
            </a:r>
          </a:p>
        </p:txBody>
      </p:sp>
      <p:pic>
        <p:nvPicPr>
          <p:cNvPr id="8194" name="Picture 2" descr="November poppies – their poignant history and interesting facts">
            <a:extLst>
              <a:ext uri="{FF2B5EF4-FFF2-40B4-BE49-F238E27FC236}">
                <a16:creationId xmlns:a16="http://schemas.microsoft.com/office/drawing/2014/main" id="{39058F0E-E9F2-5B45-A7B7-B82CA2C78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9942" y="5133021"/>
            <a:ext cx="3057857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oppies: Neighbours bid to save Keswick field from development - BBC News">
            <a:extLst>
              <a:ext uri="{FF2B5EF4-FFF2-40B4-BE49-F238E27FC236}">
                <a16:creationId xmlns:a16="http://schemas.microsoft.com/office/drawing/2014/main" id="{71248004-85EB-4B42-8DBB-2CE7D9B87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04" y="5133021"/>
            <a:ext cx="2941911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55893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292550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Bahnschrift" panose="020B0502040204020203" pitchFamily="34" charset="0"/>
              </a:rPr>
              <a:t>Why might you want to remember someone?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r>
              <a:rPr lang="en-GB" dirty="0">
                <a:latin typeface="Bahnschrift" panose="020B0502040204020203" pitchFamily="34" charset="0"/>
              </a:rPr>
              <a:t>Can you give everyone else any advice about how you can remember people?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C7F6DBD-55B1-BA43-B3E7-BFB2B2A1F370}"/>
              </a:ext>
            </a:extLst>
          </p:cNvPr>
          <p:cNvSpPr txBox="1">
            <a:spLocks/>
          </p:cNvSpPr>
          <p:nvPr/>
        </p:nvSpPr>
        <p:spPr>
          <a:xfrm>
            <a:off x="426720" y="3124201"/>
            <a:ext cx="11338560" cy="319591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Bahnschrift" panose="020B0502040204020203" pitchFamily="34" charset="0"/>
              </a:rPr>
              <a:t>Praying or meditating</a:t>
            </a:r>
          </a:p>
          <a:p>
            <a:pPr algn="ctr"/>
            <a:r>
              <a:rPr lang="en-GB" dirty="0">
                <a:latin typeface="Bahnschrift" panose="020B0502040204020203" pitchFamily="34" charset="0"/>
              </a:rPr>
              <a:t>Having a special place to sit and reflect</a:t>
            </a:r>
          </a:p>
          <a:p>
            <a:pPr algn="ctr"/>
            <a:r>
              <a:rPr lang="en-GB" dirty="0">
                <a:latin typeface="Bahnschrift" panose="020B0502040204020203" pitchFamily="34" charset="0"/>
              </a:rPr>
              <a:t>Doing something they used to like</a:t>
            </a:r>
          </a:p>
          <a:p>
            <a:pPr algn="ctr"/>
            <a:r>
              <a:rPr lang="en-GB" dirty="0">
                <a:latin typeface="Bahnschrift" panose="020B0502040204020203" pitchFamily="34" charset="0"/>
              </a:rPr>
              <a:t>Talking about the person</a:t>
            </a:r>
          </a:p>
          <a:p>
            <a:pPr algn="ctr"/>
            <a:r>
              <a:rPr lang="en-GB" dirty="0">
                <a:latin typeface="Bahnschrift" panose="020B0502040204020203" pitchFamily="34" charset="0"/>
              </a:rPr>
              <a:t>Doing something creative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824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-1061062" y="1259701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Bahnschrift" panose="020B0502040204020203" pitchFamily="34" charset="0"/>
              </a:rPr>
              <a:t>Two minute video to </a:t>
            </a:r>
            <a:r>
              <a:rPr lang="en-GB" dirty="0">
                <a:latin typeface="Bahnschrift" panose="020B0502040204020203" pitchFamily="34" charset="0"/>
                <a:hlinkClick r:id="rId2"/>
              </a:rPr>
              <a:t>remember</a:t>
            </a:r>
            <a:endParaRPr lang="en-GB" dirty="0">
              <a:latin typeface="Bahnschrift" panose="020B0502040204020203" pitchFamily="34" charset="0"/>
            </a:endParaRP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46624" y="466319"/>
            <a:ext cx="121919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  <a:hlinkClick r:id="rId3"/>
              </a:rPr>
              <a:t>Where the Poppies Now Grow</a:t>
            </a:r>
            <a:endParaRPr lang="en-GB" sz="4400" dirty="0">
              <a:latin typeface="Bahnschrift" panose="020B05020402040202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AD7A96-6001-6F45-AF78-F42451C3F0B2}"/>
              </a:ext>
            </a:extLst>
          </p:cNvPr>
          <p:cNvSpPr txBox="1"/>
          <p:nvPr/>
        </p:nvSpPr>
        <p:spPr>
          <a:xfrm>
            <a:off x="654511" y="466320"/>
            <a:ext cx="34948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A short story</a:t>
            </a:r>
          </a:p>
        </p:txBody>
      </p:sp>
      <p:pic>
        <p:nvPicPr>
          <p:cNvPr id="5122" name="Picture 2" descr="Remembrance Sunday Events 2020 – 8 November: A message from our Armed  Forces Champion | Fife Council">
            <a:extLst>
              <a:ext uri="{FF2B5EF4-FFF2-40B4-BE49-F238E27FC236}">
                <a16:creationId xmlns:a16="http://schemas.microsoft.com/office/drawing/2014/main" id="{0EBC80B7-8B82-E94F-B80A-8BD332A59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350" y="2111189"/>
            <a:ext cx="6207300" cy="447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985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3509" y="520786"/>
            <a:ext cx="11521440" cy="23876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Kindness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>
                <a:latin typeface="Bahnschrift" panose="020B0502040204020203" pitchFamily="34" charset="0"/>
              </a:rPr>
              <a:t>Week 3: 15</a:t>
            </a:r>
            <a:r>
              <a:rPr lang="en-GB" baseline="30000" dirty="0">
                <a:latin typeface="Bahnschrift" panose="020B0502040204020203" pitchFamily="34" charset="0"/>
              </a:rPr>
              <a:t>th</a:t>
            </a:r>
            <a:r>
              <a:rPr lang="en-GB" dirty="0">
                <a:latin typeface="Bahnschrift" panose="020B0502040204020203" pitchFamily="34" charset="0"/>
              </a:rPr>
              <a:t> November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3709CB-C183-334D-966D-37D62B3E87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606" y="3729474"/>
            <a:ext cx="2693972" cy="271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037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3B58DB-C664-1E40-BDF9-FD34ED6DEA62}"/>
              </a:ext>
            </a:extLst>
          </p:cNvPr>
          <p:cNvSpPr txBox="1"/>
          <p:nvPr/>
        </p:nvSpPr>
        <p:spPr>
          <a:xfrm>
            <a:off x="416859" y="510988"/>
            <a:ext cx="90902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Story Time</a:t>
            </a:r>
          </a:p>
          <a:p>
            <a:endParaRPr lang="en-US" dirty="0">
              <a:latin typeface="Bahnschrift" panose="020B0502040204020203" pitchFamily="34" charset="0"/>
            </a:endParaRPr>
          </a:p>
          <a:p>
            <a:r>
              <a:rPr lang="en-US" sz="3200" dirty="0">
                <a:latin typeface="Bahnschrift" panose="020B0502040204020203" pitchFamily="34" charset="0"/>
                <a:hlinkClick r:id="rId2"/>
              </a:rPr>
              <a:t>The Smartest Giant in Town</a:t>
            </a:r>
            <a:endParaRPr lang="en-US" sz="3200" dirty="0">
              <a:latin typeface="Bahnschrift" panose="020B0502040204020203" pitchFamily="34" charset="0"/>
            </a:endParaRPr>
          </a:p>
          <a:p>
            <a:r>
              <a:rPr lang="en-US" sz="3200" dirty="0">
                <a:latin typeface="Bahnschrift" panose="020B0502040204020203" pitchFamily="34" charset="0"/>
              </a:rPr>
              <a:t>by Julia Donaldson</a:t>
            </a:r>
          </a:p>
        </p:txBody>
      </p:sp>
      <p:pic>
        <p:nvPicPr>
          <p:cNvPr id="7170" name="Picture 2" descr="The Smartest Giant in Town : Donaldson, Julia, Scheffler, Axel:  Amazon.co.uk: Books">
            <a:extLst>
              <a:ext uri="{FF2B5EF4-FFF2-40B4-BE49-F238E27FC236}">
                <a16:creationId xmlns:a16="http://schemas.microsoft.com/office/drawing/2014/main" id="{05A36F13-E5F4-BF49-90F9-70C1CDD0A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376" y="254000"/>
            <a:ext cx="5067300" cy="63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736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535578" y="3146612"/>
            <a:ext cx="11338560" cy="342400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Bahnschrift" panose="020B0502040204020203" pitchFamily="34" charset="0"/>
              </a:rPr>
              <a:t>As a class, let’s make a list of things we can do to be kind - at school, at home or in our community.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ctr"/>
            <a:r>
              <a:rPr lang="en-GB" dirty="0">
                <a:latin typeface="Bahnschrift" panose="020B0502040204020203" pitchFamily="34" charset="0"/>
              </a:rPr>
              <a:t>Which ones will you try to do this week?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6146" name="Picture 2" descr="Random-Acts-of-Kindness-Logo - Timpson Group">
            <a:extLst>
              <a:ext uri="{FF2B5EF4-FFF2-40B4-BE49-F238E27FC236}">
                <a16:creationId xmlns:a16="http://schemas.microsoft.com/office/drawing/2014/main" id="{E5DE97B5-517B-FB44-B6F7-5F117B28B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287384"/>
            <a:ext cx="8255000" cy="269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956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DF9967-58AC-524D-8D3C-BFBDA751A2D5}"/>
              </a:ext>
            </a:extLst>
          </p:cNvPr>
          <p:cNvSpPr txBox="1"/>
          <p:nvPr/>
        </p:nvSpPr>
        <p:spPr>
          <a:xfrm>
            <a:off x="268940" y="228600"/>
            <a:ext cx="1172583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Bahnschrift" panose="020B0502040204020203" pitchFamily="34" charset="0"/>
              </a:rPr>
              <a:t>Mother Teresa, an Albanian nun who is now a saint, was known to be a very kind person. She said, </a:t>
            </a:r>
            <a:r>
              <a:rPr lang="en-GB" sz="2400" dirty="0">
                <a:solidFill>
                  <a:srgbClr val="FF0000"/>
                </a:solidFill>
                <a:latin typeface="Bahnschrift" panose="020B0502040204020203" pitchFamily="34" charset="0"/>
              </a:rPr>
              <a:t>“Let no one ever come to you without leaving better and happier. Be the living expression of God's kindness: kindness in your face, kindness in your eyes, kindness in your smile.” </a:t>
            </a:r>
          </a:p>
          <a:p>
            <a:endParaRPr lang="en-GB" sz="2400" dirty="0">
              <a:latin typeface="Bahnschrift" panose="020B0502040204020203" pitchFamily="34" charset="0"/>
            </a:endParaRPr>
          </a:p>
          <a:p>
            <a:r>
              <a:rPr lang="en-GB" sz="2400" dirty="0">
                <a:latin typeface="Bahnschrift" panose="020B0502040204020203" pitchFamily="34" charset="0"/>
              </a:rPr>
              <a:t>She spent a lot of her life working with the poorest people of Calcutta, India, where our link school </a:t>
            </a:r>
            <a:r>
              <a:rPr lang="en-GB" sz="2400" dirty="0" err="1">
                <a:latin typeface="Bahnschrift" panose="020B0502040204020203" pitchFamily="34" charset="0"/>
              </a:rPr>
              <a:t>Topsia</a:t>
            </a:r>
            <a:r>
              <a:rPr lang="en-GB" sz="2400" dirty="0">
                <a:latin typeface="Bahnschrift" panose="020B0502040204020203" pitchFamily="34" charset="0"/>
              </a:rPr>
              <a:t> is. She is buried there in a convent called Mother House.</a:t>
            </a:r>
          </a:p>
          <a:p>
            <a:endParaRPr lang="en-GB" sz="2400" dirty="0">
              <a:latin typeface="Bahnschrift" panose="020B0502040204020203" pitchFamily="34" charset="0"/>
            </a:endParaRPr>
          </a:p>
          <a:p>
            <a:endParaRPr lang="en-GB" sz="2400" dirty="0">
              <a:latin typeface="Bahnschrift" panose="020B0502040204020203" pitchFamily="34" charset="0"/>
            </a:endParaRPr>
          </a:p>
          <a:p>
            <a:endParaRPr lang="en-GB" sz="2400" dirty="0">
              <a:latin typeface="Bahnschrift" panose="020B0502040204020203" pitchFamily="34" charset="0"/>
            </a:endParaRPr>
          </a:p>
          <a:p>
            <a:endParaRPr lang="en-GB" sz="2400" dirty="0">
              <a:latin typeface="Bahnschrift" panose="020B0502040204020203" pitchFamily="34" charset="0"/>
            </a:endParaRPr>
          </a:p>
          <a:p>
            <a:endParaRPr lang="en-GB" sz="2400" dirty="0">
              <a:latin typeface="Bahnschrift" panose="020B0502040204020203" pitchFamily="34" charset="0"/>
            </a:endParaRPr>
          </a:p>
          <a:p>
            <a:endParaRPr lang="en-GB" sz="2400" dirty="0">
              <a:latin typeface="Bahnschrift" panose="020B0502040204020203" pitchFamily="34" charset="0"/>
            </a:endParaRPr>
          </a:p>
          <a:p>
            <a:endParaRPr lang="en-GB" sz="2400" dirty="0">
              <a:latin typeface="Bahnschrift" panose="020B0502040204020203" pitchFamily="34" charset="0"/>
            </a:endParaRPr>
          </a:p>
          <a:p>
            <a:endParaRPr lang="en-GB" sz="2400" dirty="0">
              <a:latin typeface="Bahnschrift" panose="020B0502040204020203" pitchFamily="34" charset="0"/>
            </a:endParaRPr>
          </a:p>
          <a:p>
            <a:r>
              <a:rPr lang="en-GB" sz="2400" dirty="0">
                <a:latin typeface="Bahnschrift" panose="020B0502040204020203" pitchFamily="34" charset="0"/>
              </a:rPr>
              <a:t>Lots more information about Mother Teresa can be found </a:t>
            </a:r>
            <a:r>
              <a:rPr lang="en-GB" sz="2400" dirty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sz="2400" dirty="0">
                <a:latin typeface="Bahnschrift" panose="020B0502040204020203" pitchFamily="34" charset="0"/>
              </a:rPr>
              <a:t> or, if you have more time, in this </a:t>
            </a:r>
            <a:r>
              <a:rPr lang="en-GB" sz="2400" dirty="0">
                <a:latin typeface="Bahnschrift" panose="020B0502040204020203" pitchFamily="34" charset="0"/>
                <a:hlinkClick r:id="rId3"/>
              </a:rPr>
              <a:t>video</a:t>
            </a:r>
            <a:r>
              <a:rPr lang="en-GB" sz="2400" dirty="0">
                <a:latin typeface="Bahnschrift" panose="020B0502040204020203" pitchFamily="34" charset="0"/>
              </a:rPr>
              <a:t>.</a:t>
            </a:r>
            <a:endParaRPr lang="en-US" sz="2400" dirty="0">
              <a:latin typeface="Bahnschrift" panose="020B0502040204020203" pitchFamily="34" charset="0"/>
            </a:endParaRPr>
          </a:p>
        </p:txBody>
      </p:sp>
      <p:pic>
        <p:nvPicPr>
          <p:cNvPr id="9218" name="Picture 2" descr="Today marks 23 years since the death of Mother Teresa - NI Memorial house  of Mother Teresa">
            <a:extLst>
              <a:ext uri="{FF2B5EF4-FFF2-40B4-BE49-F238E27FC236}">
                <a16:creationId xmlns:a16="http://schemas.microsoft.com/office/drawing/2014/main" id="{00233F15-F65C-B04B-A8C1-388C6DA48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6402" y="2884770"/>
            <a:ext cx="3828186" cy="285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Mother Teresa wasn&amp;#39;t a saintly person – she was a shrewd operator with  unpalatable views who knew how to build up a brand | The Independent | The  Independent">
            <a:extLst>
              <a:ext uri="{FF2B5EF4-FFF2-40B4-BE49-F238E27FC236}">
                <a16:creationId xmlns:a16="http://schemas.microsoft.com/office/drawing/2014/main" id="{CFA98545-FE88-1648-B09F-05F848623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964" y="2884770"/>
            <a:ext cx="3801036" cy="285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4746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49624" y="605118"/>
            <a:ext cx="11524129" cy="590325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dirty="0">
                <a:latin typeface="Bahnschrift" panose="020B0502040204020203" pitchFamily="34" charset="0"/>
              </a:rPr>
              <a:t>Have you done anything kind this week? How did it make you feel?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r"/>
            <a:r>
              <a:rPr lang="en-GB" dirty="0">
                <a:latin typeface="Bahnschrift" panose="020B0502040204020203" pitchFamily="34" charset="0"/>
              </a:rPr>
              <a:t>Has anyone done anything kind for you this week?</a:t>
            </a:r>
          </a:p>
          <a:p>
            <a:pPr algn="r"/>
            <a:r>
              <a:rPr lang="en-GB" dirty="0">
                <a:latin typeface="Bahnschrift" panose="020B0502040204020203" pitchFamily="34" charset="0"/>
              </a:rPr>
              <a:t>				How did it make you feel?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  <a:p>
            <a:pPr algn="r"/>
            <a:r>
              <a:rPr lang="en-GB" dirty="0">
                <a:latin typeface="Bahnschrift" panose="020B0502040204020203" pitchFamily="34" charset="0"/>
              </a:rPr>
              <a:t>				What random acts of</a:t>
            </a:r>
          </a:p>
          <a:p>
            <a:pPr algn="r"/>
            <a:r>
              <a:rPr lang="en-GB" dirty="0">
                <a:latin typeface="Bahnschrift" panose="020B0502040204020203" pitchFamily="34" charset="0"/>
              </a:rPr>
              <a:t> 			kindness will you do next? </a:t>
            </a:r>
          </a:p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10242" name="Picture 2" descr="Summer of Kindness: Kind Deeds to Do By Age | Inspire Kindness">
            <a:extLst>
              <a:ext uri="{FF2B5EF4-FFF2-40B4-BE49-F238E27FC236}">
                <a16:creationId xmlns:a16="http://schemas.microsoft.com/office/drawing/2014/main" id="{BCA1850D-3B13-D846-9844-51E3D6FCA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377" y="3231776"/>
            <a:ext cx="32766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547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91" y="520786"/>
            <a:ext cx="11913326" cy="23876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Being Thankful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>
                <a:latin typeface="Bahnschrift" panose="020B0502040204020203" pitchFamily="34" charset="0"/>
              </a:rPr>
              <a:t>Week 4: 22</a:t>
            </a:r>
            <a:r>
              <a:rPr lang="en-GB" baseline="30000" dirty="0">
                <a:latin typeface="Bahnschrift" panose="020B0502040204020203" pitchFamily="34" charset="0"/>
              </a:rPr>
              <a:t>nd </a:t>
            </a:r>
            <a:r>
              <a:rPr lang="en-GB" dirty="0">
                <a:latin typeface="Bahnschrift" panose="020B0502040204020203" pitchFamily="34" charset="0"/>
              </a:rPr>
              <a:t>November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997" y="3679534"/>
            <a:ext cx="2581907" cy="25977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6F4B5C-8374-4543-8961-EF8944DAD5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097" y="3679534"/>
            <a:ext cx="2581907" cy="25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8201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6A1CC38-5A61-A54B-9310-04A25338BC83}"/>
              </a:ext>
            </a:extLst>
          </p:cNvPr>
          <p:cNvSpPr txBox="1"/>
          <p:nvPr/>
        </p:nvSpPr>
        <p:spPr>
          <a:xfrm>
            <a:off x="349624" y="224117"/>
            <a:ext cx="51796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Story Time</a:t>
            </a:r>
          </a:p>
          <a:p>
            <a:endParaRPr lang="en-US" sz="4400" dirty="0">
              <a:latin typeface="Bahnschrift" panose="020B0502040204020203" pitchFamily="34" charset="0"/>
            </a:endParaRPr>
          </a:p>
          <a:p>
            <a:r>
              <a:rPr lang="en-US" sz="4400" dirty="0">
                <a:latin typeface="Bahnschrift" panose="020B0502040204020203" pitchFamily="34" charset="0"/>
                <a:hlinkClick r:id="rId2"/>
              </a:rPr>
              <a:t>Gratitude is My Superpower </a:t>
            </a:r>
            <a:endParaRPr lang="en-US" sz="4400" dirty="0">
              <a:latin typeface="Bahnschrift" panose="020B0502040204020203" pitchFamily="34" charset="0"/>
            </a:endParaRPr>
          </a:p>
          <a:p>
            <a:r>
              <a:rPr lang="en-US" sz="4400" dirty="0">
                <a:latin typeface="Bahnschrift" panose="020B0502040204020203" pitchFamily="34" charset="0"/>
              </a:rPr>
              <a:t>by Alicia Ortego</a:t>
            </a:r>
          </a:p>
          <a:p>
            <a:endParaRPr lang="en-US" sz="4400" dirty="0">
              <a:latin typeface="Bahnschrift" panose="020B0502040204020203" pitchFamily="34" charset="0"/>
            </a:endParaRPr>
          </a:p>
        </p:txBody>
      </p:sp>
      <p:pic>
        <p:nvPicPr>
          <p:cNvPr id="12290" name="Picture 2" descr="Amazon.com: Gratitude is My Superpower: A children&amp;#39;s book about Giving  Thanks and Practicing Positivity (My Superpower Books): 9798533341301:  Ortego, Alicia: Books">
            <a:extLst>
              <a:ext uri="{FF2B5EF4-FFF2-40B4-BE49-F238E27FC236}">
                <a16:creationId xmlns:a16="http://schemas.microsoft.com/office/drawing/2014/main" id="{FB484132-B9ED-8E45-81C5-75C12B19CF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787" y="479453"/>
            <a:ext cx="5918388" cy="5918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5507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404724"/>
            <a:ext cx="113385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>
                <a:latin typeface="Bahnschrift" panose="020B0502040204020203" pitchFamily="34" charset="0"/>
                <a:hlinkClick r:id="rId2"/>
              </a:rPr>
              <a:t>Thankful </a:t>
            </a:r>
            <a:r>
              <a:rPr lang="en-US" sz="4400" dirty="0">
                <a:latin typeface="Bahnschrift" panose="020B0502040204020203" pitchFamily="34" charset="0"/>
              </a:rPr>
              <a:t>by Eileen Spinelli</a:t>
            </a:r>
          </a:p>
          <a:p>
            <a:pPr algn="ctr"/>
            <a:endParaRPr lang="en-US" sz="4400" dirty="0">
              <a:latin typeface="Bahnschrift" panose="020B0502040204020203" pitchFamily="34" charset="0"/>
            </a:endParaRPr>
          </a:p>
          <a:p>
            <a:pPr algn="ctr"/>
            <a:endParaRPr lang="en-US" sz="4400" dirty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Think of 10 things you are thankful for today?</a:t>
            </a:r>
          </a:p>
        </p:txBody>
      </p:sp>
      <p:pic>
        <p:nvPicPr>
          <p:cNvPr id="2" name="Picture 2" descr="Thankful : Eileen Spinelli: Amazon.co.uk: Books">
            <a:extLst>
              <a:ext uri="{FF2B5EF4-FFF2-40B4-BE49-F238E27FC236}">
                <a16:creationId xmlns:a16="http://schemas.microsoft.com/office/drawing/2014/main" id="{2942D772-BC27-C846-BCE6-8615D1B97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842" y="1242109"/>
            <a:ext cx="4506315" cy="451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2727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3213" y="1012954"/>
            <a:ext cx="1184557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Why is it important to say ‘thank you’?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How does it make the other person feel?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Think of three people you will say ‘thank you’ to today and think of something specific to thank them for.</a:t>
            </a:r>
          </a:p>
        </p:txBody>
      </p:sp>
    </p:spTree>
    <p:extLst>
      <p:ext uri="{BB962C8B-B14F-4D97-AF65-F5344CB8AC3E}">
        <p14:creationId xmlns:p14="http://schemas.microsoft.com/office/powerpoint/2010/main" val="4448169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693" y="213618"/>
            <a:ext cx="1184557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Did you say ‘thank you’ to those three people yesterday? Can you do it again today?</a:t>
            </a: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Today is Thanksgiving in America.</a:t>
            </a:r>
          </a:p>
          <a:p>
            <a:pPr algn="ctr"/>
            <a:r>
              <a:rPr lang="en-GB" sz="4400" dirty="0">
                <a:latin typeface="Bahnschrift" panose="020B0502040204020203" pitchFamily="34" charset="0"/>
                <a:hlinkClick r:id="rId2"/>
              </a:rPr>
              <a:t>Here</a:t>
            </a:r>
            <a:r>
              <a:rPr lang="en-GB" sz="4400" dirty="0">
                <a:latin typeface="Bahnschrift" panose="020B0502040204020203" pitchFamily="34" charset="0"/>
              </a:rPr>
              <a:t> is a story about how families celebrate.</a:t>
            </a:r>
          </a:p>
        </p:txBody>
      </p:sp>
      <p:pic>
        <p:nvPicPr>
          <p:cNvPr id="13314" name="Picture 2" descr="What is Thanksgiving? It&amp;#39;s Meaning and Why We Celebrate">
            <a:extLst>
              <a:ext uri="{FF2B5EF4-FFF2-40B4-BE49-F238E27FC236}">
                <a16:creationId xmlns:a16="http://schemas.microsoft.com/office/drawing/2014/main" id="{91381C10-A651-0F46-8BCA-9E834D9DA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132" y="3033788"/>
            <a:ext cx="6607735" cy="345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1277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91" y="520786"/>
            <a:ext cx="11913326" cy="23876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Freedom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>
                <a:latin typeface="Bahnschrift" panose="020B0502040204020203" pitchFamily="34" charset="0"/>
              </a:rPr>
              <a:t>Week 5: 29</a:t>
            </a:r>
            <a:r>
              <a:rPr lang="en-GB" baseline="30000" dirty="0">
                <a:latin typeface="Bahnschrift" panose="020B0502040204020203" pitchFamily="34" charset="0"/>
              </a:rPr>
              <a:t>th</a:t>
            </a:r>
            <a:r>
              <a:rPr lang="en-GB" dirty="0">
                <a:latin typeface="Bahnschrift" panose="020B0502040204020203" pitchFamily="34" charset="0"/>
              </a:rPr>
              <a:t> November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4B5428-761D-CD49-8390-DFE0CD89B5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036" y="3739454"/>
            <a:ext cx="2581907" cy="25977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DD16443-F384-9F43-AEE2-060F0DE566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059" y="3739454"/>
            <a:ext cx="2581907" cy="25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1790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1F3E6CC-F2C4-004C-B2C9-E70EA1D96639}"/>
              </a:ext>
            </a:extLst>
          </p:cNvPr>
          <p:cNvSpPr txBox="1"/>
          <p:nvPr/>
        </p:nvSpPr>
        <p:spPr>
          <a:xfrm>
            <a:off x="591393" y="628233"/>
            <a:ext cx="5618846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Story Time</a:t>
            </a:r>
          </a:p>
          <a:p>
            <a:endParaRPr lang="en-US" sz="4400" dirty="0">
              <a:latin typeface="Bahnschrift" panose="020B0502040204020203" pitchFamily="34" charset="0"/>
            </a:endParaRPr>
          </a:p>
          <a:p>
            <a:r>
              <a:rPr lang="en-US" sz="4400" dirty="0">
                <a:latin typeface="Bahnschrift" panose="020B0502040204020203" pitchFamily="34" charset="0"/>
                <a:hlinkClick r:id="rId2"/>
              </a:rPr>
              <a:t>Henry’s Freedom Box</a:t>
            </a:r>
            <a:endParaRPr lang="en-US" sz="4400" dirty="0">
              <a:latin typeface="Bahnschrift" panose="020B0502040204020203" pitchFamily="34" charset="0"/>
            </a:endParaRPr>
          </a:p>
          <a:p>
            <a:r>
              <a:rPr lang="en-US" sz="4400" dirty="0">
                <a:latin typeface="Bahnschrift" panose="020B0502040204020203" pitchFamily="34" charset="0"/>
              </a:rPr>
              <a:t>by Ellen Levine</a:t>
            </a:r>
          </a:p>
        </p:txBody>
      </p:sp>
      <p:pic>
        <p:nvPicPr>
          <p:cNvPr id="2050" name="Picture 2" descr="Henry&amp;#39;s Freedom Box: A True Story from the Underground Railroad : Levine,  Ellen: Amazon.co.uk: Books">
            <a:extLst>
              <a:ext uri="{FF2B5EF4-FFF2-40B4-BE49-F238E27FC236}">
                <a16:creationId xmlns:a16="http://schemas.microsoft.com/office/drawing/2014/main" id="{52934820-86F9-764C-BF94-C0A3D1C87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235" y="395504"/>
            <a:ext cx="5055248" cy="615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707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4638"/>
            <a:ext cx="12192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What is freedom? What does it mean to be free?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4D82CB6C-4969-7F40-9D35-770DAB1A1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20" y="837376"/>
            <a:ext cx="3517900" cy="1841500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B1ED0E73-BF4F-2341-9DCC-7654B56E32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840" y="837376"/>
            <a:ext cx="3505200" cy="2108200"/>
          </a:xfrm>
          <a:prstGeom prst="rect">
            <a:avLst/>
          </a:prstGeom>
        </p:spPr>
      </p:pic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E00896F5-EBC9-EB41-AAED-DD69E650FC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280" y="837376"/>
            <a:ext cx="3949700" cy="1854200"/>
          </a:xfrm>
          <a:prstGeom prst="rect">
            <a:avLst/>
          </a:prstGeom>
        </p:spPr>
      </p:pic>
      <p:pic>
        <p:nvPicPr>
          <p:cNvPr id="11" name="Picture 10" descr="Text&#10;&#10;Description automatically generated">
            <a:extLst>
              <a:ext uri="{FF2B5EF4-FFF2-40B4-BE49-F238E27FC236}">
                <a16:creationId xmlns:a16="http://schemas.microsoft.com/office/drawing/2014/main" id="{F157B342-C678-914D-B8F0-D3E45B5466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132" y="3064700"/>
            <a:ext cx="7593735" cy="294949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DDA79DC-97A4-F642-8412-50A88FFD10D1}"/>
              </a:ext>
            </a:extLst>
          </p:cNvPr>
          <p:cNvSpPr/>
          <p:nvPr/>
        </p:nvSpPr>
        <p:spPr>
          <a:xfrm>
            <a:off x="-1" y="6020624"/>
            <a:ext cx="12192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In what ways are you free?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379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3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532813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Bahnschrift" panose="020B0502040204020203" pitchFamily="34" charset="0"/>
              </a:rPr>
              <a:t>How would it feel to have to keep your beliefs a secret? </a:t>
            </a: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B44B966-086E-AF4E-BC5D-3B2918137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92" y="790187"/>
            <a:ext cx="5510211" cy="2971799"/>
          </a:xfrm>
          <a:prstGeom prst="rect">
            <a:avLst/>
          </a:prstGeom>
        </p:spPr>
      </p:pic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F418E35C-7054-054E-9595-CF1AA1710C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014" y="790188"/>
            <a:ext cx="6032500" cy="29718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1765903-1C6C-1648-BD07-5C21A7D81866}"/>
              </a:ext>
            </a:extLst>
          </p:cNvPr>
          <p:cNvSpPr/>
          <p:nvPr/>
        </p:nvSpPr>
        <p:spPr>
          <a:xfrm>
            <a:off x="203692" y="31815"/>
            <a:ext cx="118455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Religious Freedom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99A902B-4E8F-214C-94A5-6B3B82195D30}"/>
              </a:ext>
            </a:extLst>
          </p:cNvPr>
          <p:cNvSpPr/>
          <p:nvPr/>
        </p:nvSpPr>
        <p:spPr>
          <a:xfrm>
            <a:off x="330444" y="3948729"/>
            <a:ext cx="117188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Bahnschrift" panose="020B0502040204020203" pitchFamily="34" charset="0"/>
              </a:rPr>
              <a:t>20</a:t>
            </a:r>
            <a:r>
              <a:rPr lang="en-GB" sz="1600" baseline="30000" dirty="0">
                <a:latin typeface="Bahnschrift" panose="020B0502040204020203" pitchFamily="34" charset="0"/>
              </a:rPr>
              <a:t>th</a:t>
            </a:r>
            <a:r>
              <a:rPr lang="en-GB" sz="1600" dirty="0">
                <a:latin typeface="Bahnschrift" panose="020B0502040204020203" pitchFamily="34" charset="0"/>
              </a:rPr>
              <a:t>/21</a:t>
            </a:r>
            <a:r>
              <a:rPr lang="en-GB" sz="1600" baseline="30000" dirty="0">
                <a:latin typeface="Bahnschrift" panose="020B0502040204020203" pitchFamily="34" charset="0"/>
              </a:rPr>
              <a:t>st</a:t>
            </a:r>
            <a:r>
              <a:rPr lang="en-GB" sz="1600" dirty="0">
                <a:latin typeface="Bahnschrift" panose="020B0502040204020203" pitchFamily="34" charset="0"/>
              </a:rPr>
              <a:t> century examples: Jews during WWII; Partition in India (Muslims vs non-Muslims); Myanmar’s Rohingya Muslims 2017, Boko Haram persecution of Christians in Nigeria.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C7B8F5A-2514-E744-B3A7-8ABBB4EA9DB5}"/>
              </a:ext>
            </a:extLst>
          </p:cNvPr>
          <p:cNvSpPr/>
          <p:nvPr/>
        </p:nvSpPr>
        <p:spPr>
          <a:xfrm>
            <a:off x="0" y="6190151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Bahnschrift" panose="020B0502040204020203" pitchFamily="34" charset="0"/>
              </a:rPr>
              <a:t>How should we react to people with different beliefs to us?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C2AA4B2-0511-8F4B-9AD7-7C35C5C2247D}"/>
              </a:ext>
            </a:extLst>
          </p:cNvPr>
          <p:cNvSpPr/>
          <p:nvPr/>
        </p:nvSpPr>
        <p:spPr>
          <a:xfrm>
            <a:off x="0" y="5150668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Bahnschrift" panose="020B0502040204020203" pitchFamily="34" charset="0"/>
              </a:rPr>
              <a:t>How would it feel to have to follow a belief you didn’t choose?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660077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3693" y="0"/>
            <a:ext cx="1184557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Education is a basic human right. 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FC124C-B04A-3A4C-9ED4-9337C85B506C}"/>
              </a:ext>
            </a:extLst>
          </p:cNvPr>
          <p:cNvSpPr txBox="1"/>
          <p:nvPr/>
        </p:nvSpPr>
        <p:spPr>
          <a:xfrm>
            <a:off x="3352054" y="4267202"/>
            <a:ext cx="84437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Bahnschrift" panose="020B0502040204020203" pitchFamily="34" charset="0"/>
              </a:rPr>
              <a:t>Watch this </a:t>
            </a:r>
            <a:r>
              <a:rPr lang="en-US" sz="3600" dirty="0">
                <a:latin typeface="Bahnschrift" panose="020B0502040204020203" pitchFamily="34" charset="0"/>
                <a:hlinkClick r:id="rId2"/>
              </a:rPr>
              <a:t>video</a:t>
            </a:r>
            <a:r>
              <a:rPr lang="en-US" sz="3600" dirty="0">
                <a:latin typeface="Bahnschrift" panose="020B0502040204020203" pitchFamily="34" charset="0"/>
              </a:rPr>
              <a:t> to learn all about a brave Pakistani girl called Malala Yousafzai who stood up to the Taliban about the rights of children and women.</a:t>
            </a:r>
          </a:p>
        </p:txBody>
      </p:sp>
      <p:pic>
        <p:nvPicPr>
          <p:cNvPr id="3074" name="Picture 2" descr="Malala Yousafzai - Vital Voices">
            <a:extLst>
              <a:ext uri="{FF2B5EF4-FFF2-40B4-BE49-F238E27FC236}">
                <a16:creationId xmlns:a16="http://schemas.microsoft.com/office/drawing/2014/main" id="{9BF557B5-2654-A84E-86C0-22EFF0694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54" y="4210498"/>
            <a:ext cx="2352220" cy="2421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fghan women can study in gender-segregated classrooms, says Taliban |  Evening Standard">
            <a:extLst>
              <a:ext uri="{FF2B5EF4-FFF2-40B4-BE49-F238E27FC236}">
                <a16:creationId xmlns:a16="http://schemas.microsoft.com/office/drawing/2014/main" id="{9969A0D5-020D-5B43-B1B5-F2C423F6C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093" y="852529"/>
            <a:ext cx="4846134" cy="3230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04BE6F8-EA03-674A-9AD7-420E8BBFCC4E}"/>
              </a:ext>
            </a:extLst>
          </p:cNvPr>
          <p:cNvSpPr/>
          <p:nvPr/>
        </p:nvSpPr>
        <p:spPr>
          <a:xfrm>
            <a:off x="142733" y="723275"/>
            <a:ext cx="74623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Bahnschrift" panose="020B0502040204020203" pitchFamily="34" charset="0"/>
              </a:rPr>
              <a:t>In Afghanistan in 1996, the Taliban stopped girls going to school. </a:t>
            </a:r>
          </a:p>
          <a:p>
            <a:r>
              <a:rPr lang="en-GB" sz="3600" dirty="0">
                <a:latin typeface="Bahnschrift" panose="020B0502040204020203" pitchFamily="34" charset="0"/>
              </a:rPr>
              <a:t>Right now, the Taliban has taken control again and, whilst girls can go to school, they have to be educated away from boys.</a:t>
            </a:r>
          </a:p>
        </p:txBody>
      </p:sp>
    </p:spTree>
    <p:extLst>
      <p:ext uri="{BB962C8B-B14F-4D97-AF65-F5344CB8AC3E}">
        <p14:creationId xmlns:p14="http://schemas.microsoft.com/office/powerpoint/2010/main" val="31129740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91" y="520786"/>
            <a:ext cx="11913326" cy="23876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Bahnschrift" panose="020B0502040204020203" pitchFamily="34" charset="0"/>
              </a:rPr>
              <a:t>Family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>
                <a:latin typeface="Bahnschrift" panose="020B0502040204020203" pitchFamily="34" charset="0"/>
              </a:rPr>
              <a:t>Week 6: 6</a:t>
            </a:r>
            <a:r>
              <a:rPr lang="en-GB" baseline="30000" dirty="0">
                <a:latin typeface="Bahnschrift" panose="020B0502040204020203" pitchFamily="34" charset="0"/>
              </a:rPr>
              <a:t>th</a:t>
            </a:r>
            <a:r>
              <a:rPr lang="en-GB" dirty="0">
                <a:latin typeface="Bahnschrift" panose="020B0502040204020203" pitchFamily="34" charset="0"/>
              </a:rPr>
              <a:t> December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167" y="3706791"/>
            <a:ext cx="2581907" cy="25977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568FD6-1C5D-C44E-8003-0723736F2D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928" y="3706791"/>
            <a:ext cx="2581907" cy="25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5896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DB426D-D27C-4448-A29A-D10426F567B7}"/>
              </a:ext>
            </a:extLst>
          </p:cNvPr>
          <p:cNvSpPr txBox="1"/>
          <p:nvPr/>
        </p:nvSpPr>
        <p:spPr>
          <a:xfrm>
            <a:off x="306389" y="228600"/>
            <a:ext cx="55499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Story Time</a:t>
            </a:r>
          </a:p>
          <a:p>
            <a:endParaRPr lang="en-US" sz="4400" dirty="0">
              <a:latin typeface="Bahnschrift" panose="020B0502040204020203" pitchFamily="34" charset="0"/>
            </a:endParaRPr>
          </a:p>
          <a:p>
            <a:r>
              <a:rPr lang="en-US" sz="4400" dirty="0">
                <a:latin typeface="Bahnschrift" panose="020B0502040204020203" pitchFamily="34" charset="0"/>
                <a:hlinkClick r:id="rId2"/>
              </a:rPr>
              <a:t>A Family is a Family is a Family</a:t>
            </a:r>
            <a:endParaRPr lang="en-US" sz="4400" dirty="0">
              <a:latin typeface="Bahnschrift" panose="020B0502040204020203" pitchFamily="34" charset="0"/>
            </a:endParaRPr>
          </a:p>
          <a:p>
            <a:r>
              <a:rPr lang="en-US" sz="4400" dirty="0">
                <a:latin typeface="Bahnschrift" panose="020B0502040204020203" pitchFamily="34" charset="0"/>
              </a:rPr>
              <a:t>by Sara O’Leary</a:t>
            </a:r>
          </a:p>
        </p:txBody>
      </p:sp>
      <p:pic>
        <p:nvPicPr>
          <p:cNvPr id="4098" name="Picture 2" descr="A Family Is a Family Is a Family: Amazon.co.uk: 9781554987948: Books">
            <a:extLst>
              <a:ext uri="{FF2B5EF4-FFF2-40B4-BE49-F238E27FC236}">
                <a16:creationId xmlns:a16="http://schemas.microsoft.com/office/drawing/2014/main" id="{EDB6ED67-2FB0-5341-AB6A-C0B77E925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148" y="278606"/>
            <a:ext cx="5380463" cy="630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20798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278778" y="4343759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6426" y="6050141"/>
            <a:ext cx="1184557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Listen to the words of this </a:t>
            </a:r>
            <a:r>
              <a:rPr lang="en-GB" sz="4400" dirty="0">
                <a:latin typeface="Bahnschrift" panose="020B0502040204020203" pitchFamily="34" charset="0"/>
                <a:hlinkClick r:id="rId2"/>
              </a:rPr>
              <a:t>song</a:t>
            </a:r>
            <a:r>
              <a:rPr lang="en-GB" sz="4400" dirty="0">
                <a:latin typeface="Bahnschrift" panose="020B0502040204020203" pitchFamily="34" charset="0"/>
              </a:rPr>
              <a:t>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F721BC-41CE-A448-B31B-1A7986DFA43A}"/>
              </a:ext>
            </a:extLst>
          </p:cNvPr>
          <p:cNvSpPr/>
          <p:nvPr/>
        </p:nvSpPr>
        <p:spPr>
          <a:xfrm>
            <a:off x="0" y="770600"/>
            <a:ext cx="6096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Who is in yours?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FA58434-2C5E-1F46-A309-0D826E4DD60E}"/>
              </a:ext>
            </a:extLst>
          </p:cNvPr>
          <p:cNvSpPr/>
          <p:nvPr/>
        </p:nvSpPr>
        <p:spPr>
          <a:xfrm>
            <a:off x="282777" y="2242496"/>
            <a:ext cx="3763167" cy="1446550"/>
          </a:xfrm>
          <a:prstGeom prst="rect">
            <a:avLst/>
          </a:prstGeom>
          <a:ln w="508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The people you live with?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A632AF4-598E-7149-841B-78467721D7C7}"/>
              </a:ext>
            </a:extLst>
          </p:cNvPr>
          <p:cNvSpPr/>
          <p:nvPr/>
        </p:nvSpPr>
        <p:spPr>
          <a:xfrm>
            <a:off x="4214416" y="1584631"/>
            <a:ext cx="3763167" cy="2123658"/>
          </a:xfrm>
          <a:prstGeom prst="rect">
            <a:avLst/>
          </a:prstGeom>
          <a:ln w="5080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The people who care about you?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6D864B-6FF2-2B49-A7BF-CD0DB90D8AC4}"/>
              </a:ext>
            </a:extLst>
          </p:cNvPr>
          <p:cNvSpPr/>
          <p:nvPr/>
        </p:nvSpPr>
        <p:spPr>
          <a:xfrm>
            <a:off x="8146056" y="2242496"/>
            <a:ext cx="3763167" cy="1446550"/>
          </a:xfrm>
          <a:prstGeom prst="rect">
            <a:avLst/>
          </a:prstGeom>
          <a:ln w="508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The people you love?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5FD105F-2119-3B47-A6EC-4AADC06F8CCD}"/>
              </a:ext>
            </a:extLst>
          </p:cNvPr>
          <p:cNvSpPr/>
          <p:nvPr/>
        </p:nvSpPr>
        <p:spPr>
          <a:xfrm>
            <a:off x="6254924" y="3859082"/>
            <a:ext cx="4617863" cy="1446550"/>
          </a:xfrm>
          <a:prstGeom prst="rect">
            <a:avLst/>
          </a:prstGeom>
          <a:ln w="508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The people you’re related to?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FB25EBB-1EEE-7D42-8FA1-455418E13A01}"/>
              </a:ext>
            </a:extLst>
          </p:cNvPr>
          <p:cNvSpPr/>
          <p:nvPr/>
        </p:nvSpPr>
        <p:spPr>
          <a:xfrm>
            <a:off x="1904627" y="3855438"/>
            <a:ext cx="4168328" cy="2123658"/>
          </a:xfrm>
          <a:prstGeom prst="rect">
            <a:avLst/>
          </a:prstGeom>
          <a:ln w="508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The people you spend your time with?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38DCE48-BE1F-8C42-8A4B-77A1BC4DAD33}"/>
              </a:ext>
            </a:extLst>
          </p:cNvPr>
          <p:cNvSpPr/>
          <p:nvPr/>
        </p:nvSpPr>
        <p:spPr>
          <a:xfrm>
            <a:off x="2314449" y="51229"/>
            <a:ext cx="79095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Do all families look the same?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C8935CE-F74A-FD44-8C10-7DE4C6F33D23}"/>
              </a:ext>
            </a:extLst>
          </p:cNvPr>
          <p:cNvSpPr/>
          <p:nvPr/>
        </p:nvSpPr>
        <p:spPr>
          <a:xfrm>
            <a:off x="5760961" y="769415"/>
            <a:ext cx="6096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How did you decide?</a:t>
            </a:r>
          </a:p>
        </p:txBody>
      </p:sp>
    </p:spTree>
    <p:extLst>
      <p:ext uri="{BB962C8B-B14F-4D97-AF65-F5344CB8AC3E}">
        <p14:creationId xmlns:p14="http://schemas.microsoft.com/office/powerpoint/2010/main" val="2852484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3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1219199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What is good about being in your family?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What do you like to do with your family?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Does everyone in your family always get along?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How can you fix it if you fall out with someone?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</p:txBody>
      </p:sp>
      <p:pic>
        <p:nvPicPr>
          <p:cNvPr id="9218" name="Picture 2" descr="What are the different types of families? - IVI UK">
            <a:extLst>
              <a:ext uri="{FF2B5EF4-FFF2-40B4-BE49-F238E27FC236}">
                <a16:creationId xmlns:a16="http://schemas.microsoft.com/office/drawing/2014/main" id="{F823346B-5AFA-CC43-A98F-2C6D275AA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473" y="4865911"/>
            <a:ext cx="6958013" cy="181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0825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0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8478C93-B36E-9A42-BAD7-132C5FB90A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" y="363516"/>
            <a:ext cx="2581907" cy="25977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6381678-F1F0-3841-9EF4-77F199E843A9}"/>
              </a:ext>
            </a:extLst>
          </p:cNvPr>
          <p:cNvSpPr txBox="1"/>
          <p:nvPr/>
        </p:nvSpPr>
        <p:spPr>
          <a:xfrm>
            <a:off x="3186113" y="363516"/>
            <a:ext cx="66143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What is this DNA thread?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EE2770-7748-5744-9E62-3377DC6345E8}"/>
              </a:ext>
            </a:extLst>
          </p:cNvPr>
          <p:cNvSpPr txBox="1"/>
          <p:nvPr/>
        </p:nvSpPr>
        <p:spPr>
          <a:xfrm>
            <a:off x="3186113" y="1413530"/>
            <a:ext cx="860964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‘Our community’ can mean our class, our school or Derby.</a:t>
            </a:r>
          </a:p>
          <a:p>
            <a:r>
              <a:rPr lang="en-US" sz="4400" dirty="0">
                <a:latin typeface="Bahnschrift" panose="020B0502040204020203" pitchFamily="34" charset="0"/>
              </a:rPr>
              <a:t>Communities can be like families.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8AFEA2-1FFC-0742-93A2-9F7027957B9E}"/>
              </a:ext>
            </a:extLst>
          </p:cNvPr>
          <p:cNvSpPr txBox="1"/>
          <p:nvPr/>
        </p:nvSpPr>
        <p:spPr>
          <a:xfrm>
            <a:off x="496691" y="3817761"/>
            <a:ext cx="537884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Watch this </a:t>
            </a:r>
            <a:r>
              <a:rPr lang="en-US" sz="4400" dirty="0">
                <a:latin typeface="Bahnschrift" panose="020B0502040204020203" pitchFamily="34" charset="0"/>
                <a:hlinkClick r:id="rId3"/>
              </a:rPr>
              <a:t>story</a:t>
            </a:r>
            <a:r>
              <a:rPr lang="en-US" sz="4400" dirty="0">
                <a:latin typeface="Bahnschrift" panose="020B0502040204020203" pitchFamily="34" charset="0"/>
              </a:rPr>
              <a:t>, called Our Class is a Family.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65F8D0-18AC-F245-961D-31AF843159F5}"/>
              </a:ext>
            </a:extLst>
          </p:cNvPr>
          <p:cNvSpPr txBox="1"/>
          <p:nvPr/>
        </p:nvSpPr>
        <p:spPr>
          <a:xfrm>
            <a:off x="6493268" y="3817761"/>
            <a:ext cx="561308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What do we want our class family to be like?</a:t>
            </a:r>
          </a:p>
        </p:txBody>
      </p:sp>
    </p:spTree>
    <p:extLst>
      <p:ext uri="{BB962C8B-B14F-4D97-AF65-F5344CB8AC3E}">
        <p14:creationId xmlns:p14="http://schemas.microsoft.com/office/powerpoint/2010/main" val="152833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4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91" y="520786"/>
            <a:ext cx="11913326" cy="2387600"/>
          </a:xfrm>
        </p:spPr>
        <p:txBody>
          <a:bodyPr>
            <a:normAutofit/>
          </a:bodyPr>
          <a:lstStyle/>
          <a:p>
            <a:r>
              <a:rPr lang="en-GB" sz="7600" dirty="0">
                <a:latin typeface="Bahnschrift" panose="020B0502040204020203" pitchFamily="34" charset="0"/>
              </a:rPr>
              <a:t>Being Joyful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48585"/>
            <a:ext cx="9144000" cy="1655762"/>
          </a:xfrm>
        </p:spPr>
        <p:txBody>
          <a:bodyPr/>
          <a:lstStyle/>
          <a:p>
            <a:r>
              <a:rPr lang="en-GB" dirty="0">
                <a:latin typeface="Bahnschrift" panose="020B0502040204020203" pitchFamily="34" charset="0"/>
              </a:rPr>
              <a:t>Week 7: 13</a:t>
            </a:r>
            <a:r>
              <a:rPr lang="en-GB" baseline="30000" dirty="0">
                <a:latin typeface="Bahnschrift" panose="020B0502040204020203" pitchFamily="34" charset="0"/>
              </a:rPr>
              <a:t>th</a:t>
            </a:r>
            <a:r>
              <a:rPr lang="en-GB" dirty="0">
                <a:latin typeface="Bahnschrift" panose="020B0502040204020203" pitchFamily="34" charset="0"/>
              </a:rPr>
              <a:t> December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9A8FB8-7644-BA4C-BBFD-90953580F1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014" y="3626701"/>
            <a:ext cx="2693972" cy="271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7979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DA7D30-3695-B44A-ADC4-17331F2DA1F7}"/>
              </a:ext>
            </a:extLst>
          </p:cNvPr>
          <p:cNvSpPr txBox="1"/>
          <p:nvPr/>
        </p:nvSpPr>
        <p:spPr>
          <a:xfrm>
            <a:off x="707363" y="914400"/>
            <a:ext cx="4960012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atin typeface="Bahnschrift" panose="020B0502040204020203" pitchFamily="34" charset="0"/>
              </a:rPr>
              <a:t>Story Time</a:t>
            </a:r>
          </a:p>
          <a:p>
            <a:endParaRPr lang="en-US" sz="4400" dirty="0">
              <a:latin typeface="Bahnschrift" panose="020B0502040204020203" pitchFamily="34" charset="0"/>
            </a:endParaRPr>
          </a:p>
          <a:p>
            <a:r>
              <a:rPr lang="en-US" sz="4400" dirty="0">
                <a:latin typeface="Bahnschrift" panose="020B0502040204020203" pitchFamily="34" charset="0"/>
                <a:hlinkClick r:id="rId2"/>
              </a:rPr>
              <a:t>Joy</a:t>
            </a:r>
            <a:endParaRPr lang="en-US" sz="4400" dirty="0">
              <a:latin typeface="Bahnschrift" panose="020B0502040204020203" pitchFamily="34" charset="0"/>
            </a:endParaRPr>
          </a:p>
          <a:p>
            <a:r>
              <a:rPr lang="en-US" sz="4400" dirty="0">
                <a:latin typeface="Bahnschrift" panose="020B0502040204020203" pitchFamily="34" charset="0"/>
              </a:rPr>
              <a:t>by Corinne </a:t>
            </a:r>
            <a:r>
              <a:rPr lang="en-US" sz="4400" dirty="0" err="1">
                <a:latin typeface="Bahnschrift" panose="020B0502040204020203" pitchFamily="34" charset="0"/>
              </a:rPr>
              <a:t>Averiss</a:t>
            </a:r>
            <a:endParaRPr lang="en-US" sz="4400" dirty="0">
              <a:latin typeface="Bahnschrift" panose="020B0502040204020203" pitchFamily="34" charset="0"/>
            </a:endParaRPr>
          </a:p>
        </p:txBody>
      </p:sp>
      <p:pic>
        <p:nvPicPr>
          <p:cNvPr id="6146" name="Picture 2" descr="Joy : Averiss, Corrinne, Follath, Isabelle: Amazon.co.uk: Books">
            <a:extLst>
              <a:ext uri="{FF2B5EF4-FFF2-40B4-BE49-F238E27FC236}">
                <a16:creationId xmlns:a16="http://schemas.microsoft.com/office/drawing/2014/main" id="{5F62C170-8DD8-574E-B707-4C6F810E9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7" y="235744"/>
            <a:ext cx="5264437" cy="638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6322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1985963" y="194215"/>
            <a:ext cx="1133855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Christmas is a time of joy!</a:t>
            </a:r>
          </a:p>
        </p:txBody>
      </p:sp>
      <p:pic>
        <p:nvPicPr>
          <p:cNvPr id="5122" name="Picture 2" descr="the Princess and the Pea: Luke 2:10-11 Printable | Luke 2 10, Luke 2, Luke">
            <a:extLst>
              <a:ext uri="{FF2B5EF4-FFF2-40B4-BE49-F238E27FC236}">
                <a16:creationId xmlns:a16="http://schemas.microsoft.com/office/drawing/2014/main" id="{4149C4F8-7781-CA49-859C-1801FC58A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1070230"/>
            <a:ext cx="6443664" cy="4591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045EA1-0882-A941-8BF1-63E181ABCC16}"/>
              </a:ext>
            </a:extLst>
          </p:cNvPr>
          <p:cNvSpPr txBox="1"/>
          <p:nvPr/>
        </p:nvSpPr>
        <p:spPr>
          <a:xfrm>
            <a:off x="7129463" y="210395"/>
            <a:ext cx="491490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Bahnschrift" panose="020B0502040204020203" pitchFamily="34" charset="0"/>
              </a:rPr>
              <a:t>This is from the book of Luke, chapter 2, verse 10 in the Bible. Can you explain what the angel is talking about?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BE3DF9-69FA-4647-938A-1E25E4F45B49}"/>
              </a:ext>
            </a:extLst>
          </p:cNvPr>
          <p:cNvSpPr txBox="1"/>
          <p:nvPr/>
        </p:nvSpPr>
        <p:spPr>
          <a:xfrm>
            <a:off x="7129462" y="2781120"/>
            <a:ext cx="491490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Bahnschrift" panose="020B0502040204020203" pitchFamily="34" charset="0"/>
              </a:rPr>
              <a:t>Why do Christians think Christmas is a time of joy?</a:t>
            </a:r>
          </a:p>
          <a:p>
            <a:endParaRPr lang="en-US" sz="3200" dirty="0">
              <a:latin typeface="Bahnschrift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205612-B311-BE43-B0AD-F8436DB62099}"/>
              </a:ext>
            </a:extLst>
          </p:cNvPr>
          <p:cNvSpPr txBox="1"/>
          <p:nvPr/>
        </p:nvSpPr>
        <p:spPr>
          <a:xfrm>
            <a:off x="457198" y="5767914"/>
            <a:ext cx="102181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Bahnschrift" panose="020B0502040204020203" pitchFamily="34" charset="0"/>
              </a:rPr>
              <a:t>Let’s have a Christmas sing-along to </a:t>
            </a:r>
            <a:r>
              <a:rPr lang="en-US" sz="3200" dirty="0">
                <a:latin typeface="Bahnschrift" panose="020B0502040204020203" pitchFamily="34" charset="0"/>
                <a:hlinkClick r:id="rId3"/>
              </a:rPr>
              <a:t>Joy to the World</a:t>
            </a:r>
            <a:endParaRPr lang="en-US" sz="3200" dirty="0">
              <a:latin typeface="Bahnschrift" panose="020B050204020402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31C1DE-3412-B548-982F-E978D1570386}"/>
              </a:ext>
            </a:extLst>
          </p:cNvPr>
          <p:cNvSpPr txBox="1"/>
          <p:nvPr/>
        </p:nvSpPr>
        <p:spPr>
          <a:xfrm>
            <a:off x="7109458" y="4464921"/>
            <a:ext cx="49149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Bahnschrift" panose="020B0502040204020203" pitchFamily="34" charset="0"/>
              </a:rPr>
              <a:t>Here is a short </a:t>
            </a:r>
            <a:r>
              <a:rPr lang="en-US" sz="3200" dirty="0">
                <a:latin typeface="Bahnschrift" panose="020B0502040204020203" pitchFamily="34" charset="0"/>
                <a:hlinkClick r:id="rId4"/>
              </a:rPr>
              <a:t>video</a:t>
            </a:r>
            <a:r>
              <a:rPr lang="en-US" sz="3200" dirty="0">
                <a:latin typeface="Bahnschrift" panose="020B0502040204020203" pitchFamily="34" charset="0"/>
              </a:rPr>
              <a:t> of the story of Jesus’ birth.</a:t>
            </a:r>
          </a:p>
          <a:p>
            <a:endParaRPr lang="en-US" sz="3200" dirty="0">
              <a:latin typeface="Bahnschrif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525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4" grpId="0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1" y="194215"/>
            <a:ext cx="11338559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Bahnschrift" panose="020B0502040204020203" pitchFamily="34" charset="0"/>
              </a:rPr>
              <a:t>Sometimes things can make </a:t>
            </a:r>
          </a:p>
          <a:p>
            <a:r>
              <a:rPr lang="en-GB" sz="4400" dirty="0">
                <a:latin typeface="Bahnschrift" panose="020B0502040204020203" pitchFamily="34" charset="0"/>
              </a:rPr>
              <a:t>us sad or steal our joy. 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This </a:t>
            </a:r>
            <a:r>
              <a:rPr lang="en-GB" sz="4400" dirty="0">
                <a:latin typeface="Bahnschrift" panose="020B0502040204020203" pitchFamily="34" charset="0"/>
                <a:hlinkClick r:id="rId2"/>
              </a:rPr>
              <a:t>video</a:t>
            </a:r>
            <a:r>
              <a:rPr lang="en-GB" sz="4400" dirty="0">
                <a:latin typeface="Bahnschrift" panose="020B0502040204020203" pitchFamily="34" charset="0"/>
              </a:rPr>
              <a:t> is all about two little robots: one chose to let the annoying/sad/bad things get on top of him and one chose to be joyful in every situation instead.</a:t>
            </a: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/>
            </a:r>
            <a:br>
              <a:rPr lang="en-GB" sz="4400" dirty="0">
                <a:latin typeface="Bahnschrift" panose="020B0502040204020203" pitchFamily="34" charset="0"/>
              </a:rPr>
            </a:br>
            <a:r>
              <a:rPr lang="en-GB" sz="4400" dirty="0">
                <a:latin typeface="Bahnschrift" panose="020B0502040204020203" pitchFamily="34" charset="0"/>
              </a:rPr>
              <a:t>Which robot would you like to be like?</a:t>
            </a:r>
          </a:p>
        </p:txBody>
      </p:sp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ABBB27C0-54F4-3E40-B000-C1CCA5B528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2099" y="194215"/>
            <a:ext cx="3903662" cy="1956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7057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57200" y="194215"/>
            <a:ext cx="11338560" cy="43385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dirty="0">
              <a:latin typeface="Bahnschrift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94215"/>
            <a:ext cx="1133855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What does Christmas mean to you?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97A9699-B45E-B14E-A633-CC4972ECB494}"/>
              </a:ext>
            </a:extLst>
          </p:cNvPr>
          <p:cNvSpPr/>
          <p:nvPr/>
        </p:nvSpPr>
        <p:spPr>
          <a:xfrm>
            <a:off x="257174" y="1169155"/>
            <a:ext cx="1167765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Bahnschrift" panose="020B0502040204020203" pitchFamily="34" charset="0"/>
              </a:rPr>
              <a:t>Did anyone say ‘presents’? </a:t>
            </a:r>
          </a:p>
          <a:p>
            <a:pPr algn="ctr"/>
            <a:r>
              <a:rPr lang="en-GB" sz="4400" dirty="0">
                <a:latin typeface="Bahnschrift" panose="020B0502040204020203" pitchFamily="34" charset="0"/>
              </a:rPr>
              <a:t>Getting presents is great but it can also bring you a lot of joy when you give to others.</a:t>
            </a:r>
          </a:p>
          <a:p>
            <a:pPr algn="ctr"/>
            <a:endParaRPr lang="en-GB" sz="4400" dirty="0">
              <a:latin typeface="Bahnschrift" panose="020B0502040204020203" pitchFamily="34" charset="0"/>
            </a:endParaRPr>
          </a:p>
        </p:txBody>
      </p:sp>
      <p:pic>
        <p:nvPicPr>
          <p:cNvPr id="7170" name="Picture 2" descr="How to React to a Horrible Christmas Present">
            <a:extLst>
              <a:ext uri="{FF2B5EF4-FFF2-40B4-BE49-F238E27FC236}">
                <a16:creationId xmlns:a16="http://schemas.microsoft.com/office/drawing/2014/main" id="{BDB8F755-9DEE-4346-A7C5-A286ACC12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4" y="3429000"/>
            <a:ext cx="4048125" cy="3036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74E531C-22CB-9542-A611-91E4B54B3478}"/>
              </a:ext>
            </a:extLst>
          </p:cNvPr>
          <p:cNvSpPr/>
          <p:nvPr/>
        </p:nvSpPr>
        <p:spPr>
          <a:xfrm>
            <a:off x="4685822" y="3664854"/>
            <a:ext cx="672941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Bahnschrift" panose="020B0502040204020203" pitchFamily="34" charset="0"/>
              </a:rPr>
              <a:t>Let’s watch this </a:t>
            </a:r>
            <a:r>
              <a:rPr lang="en-GB" sz="4400" dirty="0">
                <a:latin typeface="Bahnschrift" panose="020B0502040204020203" pitchFamily="34" charset="0"/>
                <a:hlinkClick r:id="rId3"/>
              </a:rPr>
              <a:t>story</a:t>
            </a:r>
            <a:r>
              <a:rPr lang="en-GB" sz="4400" dirty="0">
                <a:latin typeface="Bahnschrift" panose="020B0502040204020203" pitchFamily="34" charset="0"/>
              </a:rPr>
              <a:t> all about why Christmas is about more than what you receive.</a:t>
            </a:r>
          </a:p>
        </p:txBody>
      </p:sp>
    </p:spTree>
    <p:extLst>
      <p:ext uri="{BB962C8B-B14F-4D97-AF65-F5344CB8AC3E}">
        <p14:creationId xmlns:p14="http://schemas.microsoft.com/office/powerpoint/2010/main" val="21398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1076</Words>
  <Application>Microsoft Office PowerPoint</Application>
  <PresentationFormat>Widescreen</PresentationFormat>
  <Paragraphs>165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Bahnschrift</vt:lpstr>
      <vt:lpstr>Calibri</vt:lpstr>
      <vt:lpstr>Calibri Light</vt:lpstr>
      <vt:lpstr>Office Theme</vt:lpstr>
      <vt:lpstr>Classroom Collective Worship</vt:lpstr>
      <vt:lpstr>Light to Meditate and Celebrate</vt:lpstr>
      <vt:lpstr>Story Time</vt:lpstr>
      <vt:lpstr>PowerPoint Presentation</vt:lpstr>
      <vt:lpstr>PowerPoint Presentation</vt:lpstr>
      <vt:lpstr>PowerPoint Presentation</vt:lpstr>
      <vt:lpstr>Remembering</vt:lpstr>
      <vt:lpstr>PowerPoint Presentation</vt:lpstr>
      <vt:lpstr>PowerPoint Presentation</vt:lpstr>
      <vt:lpstr>PowerPoint Presentation</vt:lpstr>
      <vt:lpstr>PowerPoint Presentation</vt:lpstr>
      <vt:lpstr>Kindness</vt:lpstr>
      <vt:lpstr>PowerPoint Presentation</vt:lpstr>
      <vt:lpstr>PowerPoint Presentation</vt:lpstr>
      <vt:lpstr>PowerPoint Presentation</vt:lpstr>
      <vt:lpstr>PowerPoint Presentation</vt:lpstr>
      <vt:lpstr>Being Thankful</vt:lpstr>
      <vt:lpstr>PowerPoint Presentation</vt:lpstr>
      <vt:lpstr>PowerPoint Presentation</vt:lpstr>
      <vt:lpstr>PowerPoint Presentation</vt:lpstr>
      <vt:lpstr>PowerPoint Presentation</vt:lpstr>
      <vt:lpstr>Freedom</vt:lpstr>
      <vt:lpstr>PowerPoint Presentation</vt:lpstr>
      <vt:lpstr>PowerPoint Presentation</vt:lpstr>
      <vt:lpstr>PowerPoint Presentation</vt:lpstr>
      <vt:lpstr>PowerPoint Presentation</vt:lpstr>
      <vt:lpstr>Family</vt:lpstr>
      <vt:lpstr>PowerPoint Presentation</vt:lpstr>
      <vt:lpstr>PowerPoint Presentation</vt:lpstr>
      <vt:lpstr>PowerPoint Presentation</vt:lpstr>
      <vt:lpstr>PowerPoint Presentation</vt:lpstr>
      <vt:lpstr>Being Joyful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Collective Worship</dc:title>
  <dc:creator>Windows User</dc:creator>
  <cp:lastModifiedBy>Windows User</cp:lastModifiedBy>
  <cp:revision>36</cp:revision>
  <dcterms:created xsi:type="dcterms:W3CDTF">2021-09-01T09:02:18Z</dcterms:created>
  <dcterms:modified xsi:type="dcterms:W3CDTF">2021-11-01T13:25:46Z</dcterms:modified>
</cp:coreProperties>
</file>