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1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648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041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511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043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264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186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169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485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116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04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81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5A837-C878-4152-A88E-3BBB57B38722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DD586-6B5C-4B0E-A16F-7394D3070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023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6944" y="514196"/>
            <a:ext cx="9789859" cy="5139869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800" u="sng" dirty="0" smtClean="0">
                <a:latin typeface="Sassoon Penpals" panose="02000400000000000000" pitchFamily="50" charset="0"/>
              </a:rPr>
              <a:t>Gertie the Guinea </a:t>
            </a:r>
            <a:r>
              <a:rPr lang="en-GB" sz="4800" u="sng" dirty="0">
                <a:latin typeface="Sassoon Penpals" panose="02000400000000000000" pitchFamily="50" charset="0"/>
              </a:rPr>
              <a:t>P</a:t>
            </a:r>
            <a:r>
              <a:rPr lang="en-GB" sz="4800" u="sng" dirty="0" smtClean="0">
                <a:latin typeface="Sassoon Penpals" panose="02000400000000000000" pitchFamily="50" charset="0"/>
              </a:rPr>
              <a:t>ig maths.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4000" dirty="0" smtClean="0">
                <a:latin typeface="Sassoon Penpals" panose="02000400000000000000" pitchFamily="50" charset="0"/>
              </a:rPr>
              <a:t>Look carefully at the questions.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4000" dirty="0" smtClean="0">
                <a:latin typeface="Sassoon Penpals" panose="02000400000000000000" pitchFamily="50" charset="0"/>
              </a:rPr>
              <a:t>Check - How many carrots does Gertie have.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4000" dirty="0" smtClean="0">
                <a:latin typeface="Sassoon Penpals" panose="02000400000000000000" pitchFamily="50" charset="0"/>
              </a:rPr>
              <a:t>How many does she eat? 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4000" dirty="0" smtClean="0">
                <a:latin typeface="Sassoon Penpals" panose="02000400000000000000" pitchFamily="50" charset="0"/>
              </a:rPr>
              <a:t>Count back on the number line to see how many are left.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4000" dirty="0" smtClean="0">
                <a:latin typeface="Sassoon Penpals" panose="02000400000000000000" pitchFamily="50" charset="0"/>
              </a:rPr>
              <a:t>Write the answers in the circle.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4000" dirty="0" smtClean="0">
                <a:latin typeface="Sassoon Penpals" panose="02000400000000000000" pitchFamily="50" charset="0"/>
              </a:rPr>
              <a:t>Now try the </a:t>
            </a:r>
            <a:r>
              <a:rPr lang="en-GB" sz="4000" smtClean="0">
                <a:latin typeface="Sassoon Penpals" panose="02000400000000000000" pitchFamily="50" charset="0"/>
              </a:rPr>
              <a:t>paper questions.</a:t>
            </a:r>
            <a:endParaRPr lang="en-GB" sz="4000" dirty="0" smtClean="0">
              <a:latin typeface="Sassoon Penpals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32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513" y="67226"/>
            <a:ext cx="9968385" cy="672186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9493543" y="4230388"/>
            <a:ext cx="890352" cy="1206934"/>
            <a:chOff x="9282993" y="4230388"/>
            <a:chExt cx="890352" cy="1206934"/>
          </a:xfrm>
        </p:grpSpPr>
        <p:sp>
          <p:nvSpPr>
            <p:cNvPr id="6" name="Freeform 5"/>
            <p:cNvSpPr/>
            <p:nvPr/>
          </p:nvSpPr>
          <p:spPr>
            <a:xfrm>
              <a:off x="9282993" y="4910120"/>
              <a:ext cx="834817" cy="527202"/>
            </a:xfrm>
            <a:custGeom>
              <a:avLst/>
              <a:gdLst>
                <a:gd name="connsiteX0" fmla="*/ 834817 w 834817"/>
                <a:gd name="connsiteY0" fmla="*/ 325724 h 412938"/>
                <a:gd name="connsiteX1" fmla="*/ 338871 w 834817"/>
                <a:gd name="connsiteY1" fmla="*/ 260 h 412938"/>
                <a:gd name="connsiteX2" fmla="*/ 28905 w 834817"/>
                <a:gd name="connsiteY2" fmla="*/ 372219 h 412938"/>
                <a:gd name="connsiteX3" fmla="*/ 13407 w 834817"/>
                <a:gd name="connsiteY3" fmla="*/ 403216 h 412938"/>
                <a:gd name="connsiteX4" fmla="*/ 13407 w 834817"/>
                <a:gd name="connsiteY4" fmla="*/ 403216 h 412938"/>
                <a:gd name="connsiteX5" fmla="*/ 13407 w 834817"/>
                <a:gd name="connsiteY5" fmla="*/ 403216 h 412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4817" h="412938">
                  <a:moveTo>
                    <a:pt x="834817" y="325724"/>
                  </a:moveTo>
                  <a:cubicBezTo>
                    <a:pt x="654003" y="159117"/>
                    <a:pt x="473190" y="-7489"/>
                    <a:pt x="338871" y="260"/>
                  </a:cubicBezTo>
                  <a:cubicBezTo>
                    <a:pt x="204552" y="8009"/>
                    <a:pt x="83149" y="305060"/>
                    <a:pt x="28905" y="372219"/>
                  </a:cubicBezTo>
                  <a:cubicBezTo>
                    <a:pt x="-25339" y="439378"/>
                    <a:pt x="13407" y="403216"/>
                    <a:pt x="13407" y="403216"/>
                  </a:cubicBezTo>
                  <a:lnTo>
                    <a:pt x="13407" y="403216"/>
                  </a:lnTo>
                  <a:lnTo>
                    <a:pt x="13407" y="403216"/>
                  </a:lnTo>
                </a:path>
              </a:pathLst>
            </a:cu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491420" y="4230388"/>
              <a:ext cx="681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smtClean="0">
                  <a:solidFill>
                    <a:srgbClr val="0070C0"/>
                  </a:solidFill>
                  <a:latin typeface="Sassoon Penpals" panose="02000400000000000000" pitchFamily="50" charset="0"/>
                </a:rPr>
                <a:t>-1</a:t>
              </a:r>
              <a:endParaRPr lang="en-GB" sz="4000" dirty="0">
                <a:solidFill>
                  <a:srgbClr val="0070C0"/>
                </a:solidFill>
                <a:latin typeface="Sassoon Penpals" panose="02000400000000000000" pitchFamily="50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688708" y="4305458"/>
            <a:ext cx="890352" cy="1206934"/>
            <a:chOff x="9282993" y="4230388"/>
            <a:chExt cx="890352" cy="1206934"/>
          </a:xfrm>
        </p:grpSpPr>
        <p:sp>
          <p:nvSpPr>
            <p:cNvPr id="11" name="Freeform 10"/>
            <p:cNvSpPr/>
            <p:nvPr/>
          </p:nvSpPr>
          <p:spPr>
            <a:xfrm>
              <a:off x="9282993" y="4910120"/>
              <a:ext cx="834817" cy="527202"/>
            </a:xfrm>
            <a:custGeom>
              <a:avLst/>
              <a:gdLst>
                <a:gd name="connsiteX0" fmla="*/ 834817 w 834817"/>
                <a:gd name="connsiteY0" fmla="*/ 325724 h 412938"/>
                <a:gd name="connsiteX1" fmla="*/ 338871 w 834817"/>
                <a:gd name="connsiteY1" fmla="*/ 260 h 412938"/>
                <a:gd name="connsiteX2" fmla="*/ 28905 w 834817"/>
                <a:gd name="connsiteY2" fmla="*/ 372219 h 412938"/>
                <a:gd name="connsiteX3" fmla="*/ 13407 w 834817"/>
                <a:gd name="connsiteY3" fmla="*/ 403216 h 412938"/>
                <a:gd name="connsiteX4" fmla="*/ 13407 w 834817"/>
                <a:gd name="connsiteY4" fmla="*/ 403216 h 412938"/>
                <a:gd name="connsiteX5" fmla="*/ 13407 w 834817"/>
                <a:gd name="connsiteY5" fmla="*/ 403216 h 412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4817" h="412938">
                  <a:moveTo>
                    <a:pt x="834817" y="325724"/>
                  </a:moveTo>
                  <a:cubicBezTo>
                    <a:pt x="654003" y="159117"/>
                    <a:pt x="473190" y="-7489"/>
                    <a:pt x="338871" y="260"/>
                  </a:cubicBezTo>
                  <a:cubicBezTo>
                    <a:pt x="204552" y="8009"/>
                    <a:pt x="83149" y="305060"/>
                    <a:pt x="28905" y="372219"/>
                  </a:cubicBezTo>
                  <a:cubicBezTo>
                    <a:pt x="-25339" y="439378"/>
                    <a:pt x="13407" y="403216"/>
                    <a:pt x="13407" y="403216"/>
                  </a:cubicBezTo>
                  <a:lnTo>
                    <a:pt x="13407" y="403216"/>
                  </a:lnTo>
                  <a:lnTo>
                    <a:pt x="13407" y="403216"/>
                  </a:lnTo>
                </a:path>
              </a:pathLst>
            </a:cu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491420" y="4230388"/>
              <a:ext cx="681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smtClean="0">
                  <a:solidFill>
                    <a:srgbClr val="0070C0"/>
                  </a:solidFill>
                  <a:latin typeface="Sassoon Penpals" panose="02000400000000000000" pitchFamily="50" charset="0"/>
                </a:rPr>
                <a:t>-1</a:t>
              </a:r>
              <a:endParaRPr lang="en-GB" sz="4000" dirty="0">
                <a:solidFill>
                  <a:srgbClr val="0070C0"/>
                </a:solidFill>
                <a:latin typeface="Sassoon Penpals" panose="02000400000000000000" pitchFamily="50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877569" y="4334807"/>
            <a:ext cx="890352" cy="1206934"/>
            <a:chOff x="9282993" y="4230388"/>
            <a:chExt cx="890352" cy="1206934"/>
          </a:xfrm>
        </p:grpSpPr>
        <p:sp>
          <p:nvSpPr>
            <p:cNvPr id="14" name="Freeform 13"/>
            <p:cNvSpPr/>
            <p:nvPr/>
          </p:nvSpPr>
          <p:spPr>
            <a:xfrm>
              <a:off x="9282993" y="4910120"/>
              <a:ext cx="834817" cy="527202"/>
            </a:xfrm>
            <a:custGeom>
              <a:avLst/>
              <a:gdLst>
                <a:gd name="connsiteX0" fmla="*/ 834817 w 834817"/>
                <a:gd name="connsiteY0" fmla="*/ 325724 h 412938"/>
                <a:gd name="connsiteX1" fmla="*/ 338871 w 834817"/>
                <a:gd name="connsiteY1" fmla="*/ 260 h 412938"/>
                <a:gd name="connsiteX2" fmla="*/ 28905 w 834817"/>
                <a:gd name="connsiteY2" fmla="*/ 372219 h 412938"/>
                <a:gd name="connsiteX3" fmla="*/ 13407 w 834817"/>
                <a:gd name="connsiteY3" fmla="*/ 403216 h 412938"/>
                <a:gd name="connsiteX4" fmla="*/ 13407 w 834817"/>
                <a:gd name="connsiteY4" fmla="*/ 403216 h 412938"/>
                <a:gd name="connsiteX5" fmla="*/ 13407 w 834817"/>
                <a:gd name="connsiteY5" fmla="*/ 403216 h 412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4817" h="412938">
                  <a:moveTo>
                    <a:pt x="834817" y="325724"/>
                  </a:moveTo>
                  <a:cubicBezTo>
                    <a:pt x="654003" y="159117"/>
                    <a:pt x="473190" y="-7489"/>
                    <a:pt x="338871" y="260"/>
                  </a:cubicBezTo>
                  <a:cubicBezTo>
                    <a:pt x="204552" y="8009"/>
                    <a:pt x="83149" y="305060"/>
                    <a:pt x="28905" y="372219"/>
                  </a:cubicBezTo>
                  <a:cubicBezTo>
                    <a:pt x="-25339" y="439378"/>
                    <a:pt x="13407" y="403216"/>
                    <a:pt x="13407" y="403216"/>
                  </a:cubicBezTo>
                  <a:lnTo>
                    <a:pt x="13407" y="403216"/>
                  </a:lnTo>
                  <a:lnTo>
                    <a:pt x="13407" y="403216"/>
                  </a:lnTo>
                </a:path>
              </a:pathLst>
            </a:cu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491420" y="4230388"/>
              <a:ext cx="681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smtClean="0">
                  <a:solidFill>
                    <a:srgbClr val="0070C0"/>
                  </a:solidFill>
                  <a:latin typeface="Sassoon Penpals" panose="02000400000000000000" pitchFamily="50" charset="0"/>
                </a:rPr>
                <a:t>-1</a:t>
              </a:r>
              <a:endParaRPr lang="en-GB" sz="4000" dirty="0">
                <a:solidFill>
                  <a:srgbClr val="0070C0"/>
                </a:solidFill>
                <a:latin typeface="Sassoon Penpals" panose="02000400000000000000" pitchFamily="50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035544" y="4334807"/>
            <a:ext cx="890352" cy="1206934"/>
            <a:chOff x="9282993" y="4230388"/>
            <a:chExt cx="890352" cy="1206934"/>
          </a:xfrm>
        </p:grpSpPr>
        <p:sp>
          <p:nvSpPr>
            <p:cNvPr id="21" name="Freeform 20"/>
            <p:cNvSpPr/>
            <p:nvPr/>
          </p:nvSpPr>
          <p:spPr>
            <a:xfrm>
              <a:off x="9282993" y="4910120"/>
              <a:ext cx="834817" cy="527202"/>
            </a:xfrm>
            <a:custGeom>
              <a:avLst/>
              <a:gdLst>
                <a:gd name="connsiteX0" fmla="*/ 834817 w 834817"/>
                <a:gd name="connsiteY0" fmla="*/ 325724 h 412938"/>
                <a:gd name="connsiteX1" fmla="*/ 338871 w 834817"/>
                <a:gd name="connsiteY1" fmla="*/ 260 h 412938"/>
                <a:gd name="connsiteX2" fmla="*/ 28905 w 834817"/>
                <a:gd name="connsiteY2" fmla="*/ 372219 h 412938"/>
                <a:gd name="connsiteX3" fmla="*/ 13407 w 834817"/>
                <a:gd name="connsiteY3" fmla="*/ 403216 h 412938"/>
                <a:gd name="connsiteX4" fmla="*/ 13407 w 834817"/>
                <a:gd name="connsiteY4" fmla="*/ 403216 h 412938"/>
                <a:gd name="connsiteX5" fmla="*/ 13407 w 834817"/>
                <a:gd name="connsiteY5" fmla="*/ 403216 h 412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4817" h="412938">
                  <a:moveTo>
                    <a:pt x="834817" y="325724"/>
                  </a:moveTo>
                  <a:cubicBezTo>
                    <a:pt x="654003" y="159117"/>
                    <a:pt x="473190" y="-7489"/>
                    <a:pt x="338871" y="260"/>
                  </a:cubicBezTo>
                  <a:cubicBezTo>
                    <a:pt x="204552" y="8009"/>
                    <a:pt x="83149" y="305060"/>
                    <a:pt x="28905" y="372219"/>
                  </a:cubicBezTo>
                  <a:cubicBezTo>
                    <a:pt x="-25339" y="439378"/>
                    <a:pt x="13407" y="403216"/>
                    <a:pt x="13407" y="403216"/>
                  </a:cubicBezTo>
                  <a:lnTo>
                    <a:pt x="13407" y="403216"/>
                  </a:lnTo>
                  <a:lnTo>
                    <a:pt x="13407" y="403216"/>
                  </a:lnTo>
                </a:path>
              </a:pathLst>
            </a:cu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9491420" y="4230388"/>
              <a:ext cx="681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smtClean="0">
                  <a:solidFill>
                    <a:srgbClr val="0070C0"/>
                  </a:solidFill>
                  <a:latin typeface="Sassoon Penpals" panose="02000400000000000000" pitchFamily="50" charset="0"/>
                </a:rPr>
                <a:t>-1</a:t>
              </a:r>
              <a:endParaRPr lang="en-GB" sz="4000" dirty="0">
                <a:solidFill>
                  <a:srgbClr val="0070C0"/>
                </a:solidFill>
                <a:latin typeface="Sassoon Penpals" panose="02000400000000000000" pitchFamily="50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572139" y="974220"/>
            <a:ext cx="42729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Sassoon Penpals" panose="02000400000000000000" pitchFamily="50" charset="0"/>
              </a:rPr>
              <a:t>4</a:t>
            </a:r>
            <a:endParaRPr lang="en-GB" sz="2800" b="1" dirty="0">
              <a:latin typeface="Sassoon Penpals" panose="02000400000000000000" pitchFamily="50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/>
          <a:srcRect l="11690"/>
          <a:stretch/>
        </p:blipFill>
        <p:spPr>
          <a:xfrm rot="611384">
            <a:off x="7363174" y="1903036"/>
            <a:ext cx="726326" cy="198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13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797" y="180246"/>
            <a:ext cx="9732936" cy="6677754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5238866" y="4100566"/>
            <a:ext cx="945365" cy="1302508"/>
            <a:chOff x="9282993" y="4230388"/>
            <a:chExt cx="890352" cy="1206934"/>
          </a:xfrm>
        </p:grpSpPr>
        <p:sp>
          <p:nvSpPr>
            <p:cNvPr id="4" name="Freeform 3"/>
            <p:cNvSpPr/>
            <p:nvPr/>
          </p:nvSpPr>
          <p:spPr>
            <a:xfrm>
              <a:off x="9282993" y="4910120"/>
              <a:ext cx="834817" cy="527202"/>
            </a:xfrm>
            <a:custGeom>
              <a:avLst/>
              <a:gdLst>
                <a:gd name="connsiteX0" fmla="*/ 834817 w 834817"/>
                <a:gd name="connsiteY0" fmla="*/ 325724 h 412938"/>
                <a:gd name="connsiteX1" fmla="*/ 338871 w 834817"/>
                <a:gd name="connsiteY1" fmla="*/ 260 h 412938"/>
                <a:gd name="connsiteX2" fmla="*/ 28905 w 834817"/>
                <a:gd name="connsiteY2" fmla="*/ 372219 h 412938"/>
                <a:gd name="connsiteX3" fmla="*/ 13407 w 834817"/>
                <a:gd name="connsiteY3" fmla="*/ 403216 h 412938"/>
                <a:gd name="connsiteX4" fmla="*/ 13407 w 834817"/>
                <a:gd name="connsiteY4" fmla="*/ 403216 h 412938"/>
                <a:gd name="connsiteX5" fmla="*/ 13407 w 834817"/>
                <a:gd name="connsiteY5" fmla="*/ 403216 h 412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4817" h="412938">
                  <a:moveTo>
                    <a:pt x="834817" y="325724"/>
                  </a:moveTo>
                  <a:cubicBezTo>
                    <a:pt x="654003" y="159117"/>
                    <a:pt x="473190" y="-7489"/>
                    <a:pt x="338871" y="260"/>
                  </a:cubicBezTo>
                  <a:cubicBezTo>
                    <a:pt x="204552" y="8009"/>
                    <a:pt x="83149" y="305060"/>
                    <a:pt x="28905" y="372219"/>
                  </a:cubicBezTo>
                  <a:cubicBezTo>
                    <a:pt x="-25339" y="439378"/>
                    <a:pt x="13407" y="403216"/>
                    <a:pt x="13407" y="403216"/>
                  </a:cubicBezTo>
                  <a:lnTo>
                    <a:pt x="13407" y="403216"/>
                  </a:lnTo>
                  <a:lnTo>
                    <a:pt x="13407" y="403216"/>
                  </a:lnTo>
                </a:path>
              </a:pathLst>
            </a:cu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491420" y="4230388"/>
              <a:ext cx="681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smtClean="0">
                  <a:solidFill>
                    <a:srgbClr val="0070C0"/>
                  </a:solidFill>
                  <a:latin typeface="Sassoon Penpals" panose="02000400000000000000" pitchFamily="50" charset="0"/>
                </a:rPr>
                <a:t>-1</a:t>
              </a:r>
              <a:endParaRPr lang="en-GB" sz="4000" dirty="0">
                <a:solidFill>
                  <a:srgbClr val="0070C0"/>
                </a:solidFill>
                <a:latin typeface="Sassoon Penpals" panose="02000400000000000000" pitchFamily="50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09715" y="3967852"/>
            <a:ext cx="821395" cy="1435222"/>
            <a:chOff x="9282993" y="4230388"/>
            <a:chExt cx="890352" cy="1206934"/>
          </a:xfrm>
        </p:grpSpPr>
        <p:sp>
          <p:nvSpPr>
            <p:cNvPr id="7" name="Freeform 6"/>
            <p:cNvSpPr/>
            <p:nvPr/>
          </p:nvSpPr>
          <p:spPr>
            <a:xfrm>
              <a:off x="9282993" y="4910120"/>
              <a:ext cx="834817" cy="527202"/>
            </a:xfrm>
            <a:custGeom>
              <a:avLst/>
              <a:gdLst>
                <a:gd name="connsiteX0" fmla="*/ 834817 w 834817"/>
                <a:gd name="connsiteY0" fmla="*/ 325724 h 412938"/>
                <a:gd name="connsiteX1" fmla="*/ 338871 w 834817"/>
                <a:gd name="connsiteY1" fmla="*/ 260 h 412938"/>
                <a:gd name="connsiteX2" fmla="*/ 28905 w 834817"/>
                <a:gd name="connsiteY2" fmla="*/ 372219 h 412938"/>
                <a:gd name="connsiteX3" fmla="*/ 13407 w 834817"/>
                <a:gd name="connsiteY3" fmla="*/ 403216 h 412938"/>
                <a:gd name="connsiteX4" fmla="*/ 13407 w 834817"/>
                <a:gd name="connsiteY4" fmla="*/ 403216 h 412938"/>
                <a:gd name="connsiteX5" fmla="*/ 13407 w 834817"/>
                <a:gd name="connsiteY5" fmla="*/ 403216 h 412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4817" h="412938">
                  <a:moveTo>
                    <a:pt x="834817" y="325724"/>
                  </a:moveTo>
                  <a:cubicBezTo>
                    <a:pt x="654003" y="159117"/>
                    <a:pt x="473190" y="-7489"/>
                    <a:pt x="338871" y="260"/>
                  </a:cubicBezTo>
                  <a:cubicBezTo>
                    <a:pt x="204552" y="8009"/>
                    <a:pt x="83149" y="305060"/>
                    <a:pt x="28905" y="372219"/>
                  </a:cubicBezTo>
                  <a:cubicBezTo>
                    <a:pt x="-25339" y="439378"/>
                    <a:pt x="13407" y="403216"/>
                    <a:pt x="13407" y="403216"/>
                  </a:cubicBezTo>
                  <a:lnTo>
                    <a:pt x="13407" y="403216"/>
                  </a:lnTo>
                  <a:lnTo>
                    <a:pt x="13407" y="403216"/>
                  </a:lnTo>
                </a:path>
              </a:pathLst>
            </a:cu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491420" y="4230388"/>
              <a:ext cx="68192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smtClean="0">
                  <a:solidFill>
                    <a:srgbClr val="0070C0"/>
                  </a:solidFill>
                  <a:latin typeface="Sassoon Penpals" panose="02000400000000000000" pitchFamily="50" charset="0"/>
                </a:rPr>
                <a:t>-1</a:t>
              </a:r>
              <a:endParaRPr lang="en-GB" sz="4000" dirty="0">
                <a:solidFill>
                  <a:srgbClr val="0070C0"/>
                </a:solidFill>
                <a:latin typeface="Sassoon Penpals" panose="02000400000000000000" pitchFamily="50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581711" y="948583"/>
            <a:ext cx="39671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Penpals" panose="02000400000000000000" pitchFamily="50" charset="0"/>
              </a:rPr>
              <a:t>2</a:t>
            </a:r>
            <a:endParaRPr lang="en-GB" sz="2800" b="1" dirty="0">
              <a:latin typeface="Sassoon Penpals" panose="02000400000000000000" pitchFamily="50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622990" y="2290273"/>
            <a:ext cx="863126" cy="209846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904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67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Sassoon Penpals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4</cp:revision>
  <dcterms:created xsi:type="dcterms:W3CDTF">2020-06-17T13:06:04Z</dcterms:created>
  <dcterms:modified xsi:type="dcterms:W3CDTF">2020-06-17T13:35:12Z</dcterms:modified>
</cp:coreProperties>
</file>